
<file path=[Content_Types].xml><?xml version="1.0" encoding="utf-8"?>
<Types xmlns="http://schemas.openxmlformats.org/package/2006/content-types">
  <Default Extension="xml" ContentType="application/vnd.openxmlformats-officedocument.presentationml.presentation.main+xml"/>
  <Default Extension="png" ContentType="image/png"/>
  <Default Extension="jpg" ContentType="image/jpeg"/>
  <Default Extension="fntdata" ContentType="application/x-fontdata"/>
  <Default Extension="rels" ContentType="application/vnd.openxmlformats-package.relationships+xml"/>
  <Override PartName="/ppt/slides/slide14.xml" ContentType="application/vnd.openxmlformats-officedocument.presentationml.slide+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2.xml" ContentType="application/vnd.openxmlformats-officedocument.theme+xml"/>
  <Override PartName="/ppt/notesSlides/notesSlide14.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slides/slide16.xml" ContentType="application/vnd.openxmlformats-officedocument.presentationml.slide+xml"/>
  <Override PartName="/ppt/notesSlides/notesSlide16.xml" ContentType="application/vnd.openxmlformats-officedocument.presentationml.notesSlide+xml"/>
  <Override PartName="/ppt/slides/slide15.xml" ContentType="application/vnd.openxmlformats-officedocument.presentationml.slide+xml"/>
  <Override PartName="/ppt/notesSlides/notesSlide15.xml" ContentType="application/vnd.openxmlformats-officedocument.presentationml.notesSlide+xml"/>
  <Override PartName="/ppt/slides/slide18.xml" ContentType="application/vnd.openxmlformats-officedocument.presentationml.slide+xml"/>
  <Override PartName="/ppt/notesSlides/notesSlide18.xml" ContentType="application/vnd.openxmlformats-officedocument.presentationml.notesSlide+xml"/>
  <Override PartName="/ppt/slides/slide17.xml" ContentType="application/vnd.openxmlformats-officedocument.presentationml.slide+xml"/>
  <Override PartName="/ppt/notesSlides/notesSlide17.xml" ContentType="application/vnd.openxmlformats-officedocument.presentationml.notesSlid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ppt/slides/slide3.xml" ContentType="application/vnd.openxmlformats-officedocument.presentationml.slide+xml"/>
  <Override PartName="/ppt/notesSlides/notesSlide3.xml" ContentType="application/vnd.openxmlformats-officedocument.presentationml.notesSlide+xml"/>
  <Override PartName="/ppt/slides/slide20.xml" ContentType="application/vnd.openxmlformats-officedocument.presentationml.slide+xml"/>
  <Override PartName="/ppt/notesSlides/notesSlide20.xml" ContentType="application/vnd.openxmlformats-officedocument.presentationml.notesSlide+xml"/>
  <Override PartName="/ppt/slides/slide19.xml" ContentType="application/vnd.openxmlformats-officedocument.presentationml.slide+xml"/>
  <Override PartName="/ppt/notesSlides/notesSlide19.xml" ContentType="application/vnd.openxmlformats-officedocument.presentationml.notesSlide+xml"/>
  <Override PartName="/ppt/slides/slide21.xml" ContentType="application/vnd.openxmlformats-officedocument.presentationml.slide+xml"/>
  <Override PartName="/ppt/notesSlides/notesSlide21.xml" ContentType="application/vnd.openxmlformats-officedocument.presentationml.notesSlid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slides/slide12.xml" ContentType="application/vnd.openxmlformats-officedocument.presentationml.slide+xml"/>
  <Override PartName="/ppt/notesSlides/notesSlide12.xml" ContentType="application/vnd.openxmlformats-officedocument.presentationml.notesSlide+xml"/>
</Types>
</file>

<file path=_rels/.rels>&#65279;<?xml version="1.0" encoding="utf-8"?><Relationships xmlns="http://schemas.openxmlformats.org/package/2006/relationships"><Relationship Type="http://schemas.openxmlformats.org/officeDocument/2006/relationships/officeDocument" Target="/ppt/presentation.xml" Id="rId1" /></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trictFirstAndLastChars="0" embedTrueTypeFonts="1" saveSubsetFonts="1" autoCompressPictures="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x="9144000" cy="5143500"/>
  <p:notesSz cx="6858000" cy="9144000"/>
  <p:embeddedFontLst>
    <p:embeddedFont>
      <p:font typeface="Nunito"/>
      <p:regular r:id="rId28"/>
      <p:bold r:id="rId29"/>
      <p:italic r:id="rId30"/>
      <p:boldItalic r:id="rId31"/>
    </p:embeddedFont>
    <p:embeddedFont>
      <p:font typeface="Maven Pro"/>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DFBAC20-5E3D-44D1-A111-588135E0B05F}">
  <a:tblStyle styleId="{EDFBAC20-5E3D-44D1-A111-588135E0B05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&#65279;<?xml version="1.0" encoding="utf-8"?><Relationships xmlns="http://schemas.openxmlformats.org/package/2006/relationships"><Relationship Type="http://schemas.openxmlformats.org/officeDocument/2006/relationships/slide" Target="/ppt/slides/slide14.xml" Id="rId20" /><Relationship Type="http://schemas.openxmlformats.org/officeDocument/2006/relationships/slide" Target="/ppt/slides/slide16.xml" Id="rId22" /><Relationship Type="http://schemas.openxmlformats.org/officeDocument/2006/relationships/slide" Target="/ppt/slides/slide15.xml" Id="rId21" /><Relationship Type="http://schemas.openxmlformats.org/officeDocument/2006/relationships/slide" Target="/ppt/slides/slide18.xml" Id="rId24" /><Relationship Type="http://schemas.openxmlformats.org/officeDocument/2006/relationships/slide" Target="/ppt/slides/slide17.xml" Id="rId23" /><Relationship Type="http://schemas.openxmlformats.org/officeDocument/2006/relationships/theme" Target="/ppt/theme/theme2.xml" Id="rId1" /><Relationship Type="http://schemas.openxmlformats.org/officeDocument/2006/relationships/viewProps" Target="/ppt/viewProps.xml" Id="rId2" /><Relationship Type="http://schemas.openxmlformats.org/officeDocument/2006/relationships/presProps" Target="/ppt/presProps.xml" Id="rId3" /><Relationship Type="http://schemas.openxmlformats.org/officeDocument/2006/relationships/tableStyles" Target="/ppt/tableStyles.xml" Id="rId4" /><Relationship Type="http://schemas.openxmlformats.org/officeDocument/2006/relationships/slide" Target="/ppt/slides/slide3.xml" Id="rId9" /><Relationship Type="http://schemas.openxmlformats.org/officeDocument/2006/relationships/slide" Target="/ppt/slides/slide20.xml" Id="rId26" /><Relationship Type="http://schemas.openxmlformats.org/officeDocument/2006/relationships/slide" Target="/ppt/slides/slide19.xml" Id="rId25" /><Relationship Type="http://schemas.openxmlformats.org/officeDocument/2006/relationships/font" Target="/ppt/fonts/Nunito-regular.fntdata" Id="rId28" /><Relationship Type="http://schemas.openxmlformats.org/officeDocument/2006/relationships/slide" Target="/ppt/slides/slide21.xml" Id="rId27" /><Relationship Type="http://schemas.openxmlformats.org/officeDocument/2006/relationships/slideMaster" Target="/ppt/slideMasters/slideMaster1.xml" Id="rId5" /><Relationship Type="http://schemas.openxmlformats.org/officeDocument/2006/relationships/notesMaster" Target="/ppt/notesMasters/notesMaster1.xml" Id="rId6" /><Relationship Type="http://schemas.openxmlformats.org/officeDocument/2006/relationships/font" Target="/ppt/fonts/Nunito-bold.fntdata" Id="rId29" /><Relationship Type="http://schemas.openxmlformats.org/officeDocument/2006/relationships/slide" Target="/ppt/slides/slide1.xml" Id="rId7" /><Relationship Type="http://schemas.openxmlformats.org/officeDocument/2006/relationships/slide" Target="/ppt/slides/slide2.xml" Id="rId8" /><Relationship Type="http://schemas.openxmlformats.org/officeDocument/2006/relationships/font" Target="/ppt/fonts/Nunito-boldItalic.fntdata" Id="rId31" /><Relationship Type="http://schemas.openxmlformats.org/officeDocument/2006/relationships/font" Target="/ppt/fonts/Nunito-italic.fntdata" Id="rId30" /><Relationship Type="http://schemas.openxmlformats.org/officeDocument/2006/relationships/slide" Target="/ppt/slides/slide5.xml" Id="rId11" /><Relationship Type="http://schemas.openxmlformats.org/officeDocument/2006/relationships/font" Target="/ppt/fonts/MavenPro-bold.fntdata" Id="rId33" /><Relationship Type="http://schemas.openxmlformats.org/officeDocument/2006/relationships/slide" Target="/ppt/slides/slide4.xml" Id="rId10" /><Relationship Type="http://schemas.openxmlformats.org/officeDocument/2006/relationships/font" Target="/ppt/fonts/MavenPro-regular.fntdata" Id="rId32" /><Relationship Type="http://schemas.openxmlformats.org/officeDocument/2006/relationships/slide" Target="/ppt/slides/slide7.xml" Id="rId13" /><Relationship Type="http://schemas.openxmlformats.org/officeDocument/2006/relationships/slide" Target="/ppt/slides/slide6.xml" Id="rId12" /><Relationship Type="http://schemas.openxmlformats.org/officeDocument/2006/relationships/slide" Target="/ppt/slides/slide9.xml" Id="rId15" /><Relationship Type="http://schemas.openxmlformats.org/officeDocument/2006/relationships/slide" Target="/ppt/slides/slide8.xml" Id="rId14" /><Relationship Type="http://schemas.openxmlformats.org/officeDocument/2006/relationships/slide" Target="/ppt/slides/slide11.xml" Id="rId17" /><Relationship Type="http://schemas.openxmlformats.org/officeDocument/2006/relationships/slide" Target="/ppt/slides/slide10.xml" Id="rId16" /><Relationship Type="http://schemas.openxmlformats.org/officeDocument/2006/relationships/slide" Target="/ppt/slides/slide13.xml" Id="rId19" /><Relationship Type="http://schemas.openxmlformats.org/officeDocument/2006/relationships/slide" Target="/ppt/slides/slide12.xml" Id="rId18" /></Relationships>
</file>

<file path=ppt/media/image1.png>
</file>

<file path=ppt/media/image10.png>
</file>

<file path=ppt/media/image11.jp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jpg>
</file>

<file path=ppt/media/image7.png>
</file>

<file path=ppt/media/image8.png>
</file>

<file path=ppt/media/image9.png>
</file>

<file path=ppt/notesMasters/_rels/notesMaster1.xml.rels>&#65279;<?xml version="1.0" encoding="utf-8"?><Relationships xmlns="http://schemas.openxmlformats.org/package/2006/relationships"><Relationship Type="http://schemas.openxmlformats.org/officeDocument/2006/relationships/theme" Target="/ppt/theme/theme1.xml" Id="rId1" /></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10.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11.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12.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13.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14.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15.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16.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17.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18.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19.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2.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20.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21.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3.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4.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5.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6.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7.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8.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_rels/notesSlide9.xml.rels>&#65279;<?xml version="1.0" encoding="utf-8"?><Relationships xmlns="http://schemas.openxmlformats.org/package/2006/relationships"><Relationship Type="http://schemas.openxmlformats.org/officeDocument/2006/relationships/notesMaster" Target="/ppt/notesMasters/notesMaster1.xml" Id="rId1" /></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131a860f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131a860f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3131a860f53_0_2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3131a860f53_0_2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3131a860f53_0_1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3131a860f53_0_1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3131a860f53_0_1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3131a860f53_0_1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131a860f5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3131a860f5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131a860f5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3131a860f5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3131a860f5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3131a860f5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3131a860f53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3131a860f5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3131a860f5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3131a860f5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3131a860f53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3131a860f53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3131a860f53_2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3131a860f53_2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131a860f5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3131a860f5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3131a860f53_2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3131a860f53_2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3131a860f53_2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3131a860f53_2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131a860f5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131a860f5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131a860f53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131a860f5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3131a860f5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3131a860f5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131a860f5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131a860f5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131a860f53_0_2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3131a860f53_0_2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3131a860f53_0_2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3131a860f53_0_2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131a860f5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131a860f5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theme" Target="/ppt/theme/theme2.xml" Id="rId12" /></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xml" Id="rId2" /><Relationship Type="http://schemas.openxmlformats.org/officeDocument/2006/relationships/image" Target="/ppt/media/image4.png" Id="rId3" /></Relationships>
</file>

<file path=ppt/slides/_rels/slide10.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0.xml" Id="rId2" /><Relationship Type="http://schemas.openxmlformats.org/officeDocument/2006/relationships/image" Target="/ppt/media/image19.png" Id="rId3" /><Relationship Type="http://schemas.openxmlformats.org/officeDocument/2006/relationships/image" Target="/ppt/media/image16.png" Id="rId4" /><Relationship Type="http://schemas.openxmlformats.org/officeDocument/2006/relationships/image" Target="/ppt/media/image14.png" Id="rId5" /><Relationship Type="http://schemas.openxmlformats.org/officeDocument/2006/relationships/image" Target="/ppt/media/image39.png" Id="rId6" /><Relationship Type="http://schemas.openxmlformats.org/officeDocument/2006/relationships/image" Target="/ppt/media/image33.png" Id="rId7" /><Relationship Type="http://schemas.openxmlformats.org/officeDocument/2006/relationships/image" Target="/ppt/media/image34.png" Id="rId8" /></Relationships>
</file>

<file path=ppt/slides/_rels/slide11.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1.xml" Id="rId2" /><Relationship Type="http://schemas.openxmlformats.org/officeDocument/2006/relationships/image" Target="/ppt/media/image27.png" Id="rId3" /><Relationship Type="http://schemas.openxmlformats.org/officeDocument/2006/relationships/image" Target="/ppt/media/image18.png" Id="rId4" /></Relationships>
</file>

<file path=ppt/slides/_rels/slide12.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2.xml" Id="rId2" /><Relationship Type="http://schemas.openxmlformats.org/officeDocument/2006/relationships/image" Target="/ppt/media/image28.png" Id="rId3" /></Relationships>
</file>

<file path=ppt/slides/_rels/slide13.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3.xml" Id="rId2" /><Relationship Type="http://schemas.openxmlformats.org/officeDocument/2006/relationships/image" Target="/ppt/media/image21.png" Id="rId3" /><Relationship Type="http://schemas.openxmlformats.org/officeDocument/2006/relationships/image" Target="/ppt/media/image31.png" Id="rId4" /></Relationships>
</file>

<file path=ppt/slides/_rels/slide14.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4.xml" Id="rId2" /><Relationship Type="http://schemas.openxmlformats.org/officeDocument/2006/relationships/image" Target="/ppt/media/image30.png" Id="rId3" /><Relationship Type="http://schemas.openxmlformats.org/officeDocument/2006/relationships/image" Target="/ppt/media/image17.png" Id="rId4" /></Relationships>
</file>

<file path=ppt/slides/_rels/slide15.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5.xml" Id="rId2" /><Relationship Type="http://schemas.openxmlformats.org/officeDocument/2006/relationships/image" Target="/ppt/media/image25.png" Id="rId3" /><Relationship Type="http://schemas.openxmlformats.org/officeDocument/2006/relationships/image" Target="/ppt/media/image20.png" Id="rId4" /></Relationships>
</file>

<file path=ppt/slides/_rels/slide16.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6.xml" Id="rId2" /><Relationship Type="http://schemas.openxmlformats.org/officeDocument/2006/relationships/image" Target="/ppt/media/image32.png" Id="rId3" /><Relationship Type="http://schemas.openxmlformats.org/officeDocument/2006/relationships/image" Target="/ppt/media/image29.png" Id="rId4" /></Relationships>
</file>

<file path=ppt/slides/_rels/slide17.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7.xml" Id="rId2" /><Relationship Type="http://schemas.openxmlformats.org/officeDocument/2006/relationships/image" Target="/ppt/media/image24.png" Id="rId3" /><Relationship Type="http://schemas.openxmlformats.org/officeDocument/2006/relationships/image" Target="/ppt/media/image26.png" Id="rId4" /></Relationships>
</file>

<file path=ppt/slides/_rels/slide18.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8.xml" Id="rId2" /><Relationship Type="http://schemas.openxmlformats.org/officeDocument/2006/relationships/image" Target="/ppt/media/image37.png" Id="rId3" /><Relationship Type="http://schemas.openxmlformats.org/officeDocument/2006/relationships/image" Target="/ppt/media/image36.png" Id="rId4" /></Relationships>
</file>

<file path=ppt/slides/_rels/slide19.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9.xml" Id="rId2" /><Relationship Type="http://schemas.openxmlformats.org/officeDocument/2006/relationships/image" Target="/ppt/media/image38.png" Id="rId3" /><Relationship Type="http://schemas.openxmlformats.org/officeDocument/2006/relationships/image" Target="/ppt/media/image35.png" Id="rId4" /></Relationships>
</file>

<file path=ppt/slides/_rels/slide2.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2.xml" Id="rId2" /><Relationship Type="http://schemas.openxmlformats.org/officeDocument/2006/relationships/image" Target="/ppt/media/image9.png" Id="rId3" /><Relationship Type="http://schemas.openxmlformats.org/officeDocument/2006/relationships/image" Target="/ppt/media/image12.png" Id="rId4" /></Relationships>
</file>

<file path=ppt/slides/_rels/slide20.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20.xml" Id="rId2" /><Relationship Type="http://schemas.openxmlformats.org/officeDocument/2006/relationships/image" Target="/ppt/media/image40.png" Id="rId3" /></Relationships>
</file>

<file path=ppt/slides/_rels/slide21.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21.xml" Id="rId2" /></Relationships>
</file>

<file path=ppt/slides/_rels/slide3.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3.xml" Id="rId2" /><Relationship Type="http://schemas.openxmlformats.org/officeDocument/2006/relationships/image" Target="/ppt/media/image11.jpg" Id="rId3" /></Relationships>
</file>

<file path=ppt/slides/_rels/slide4.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4.xml" Id="rId2" /><Relationship Type="http://schemas.openxmlformats.org/officeDocument/2006/relationships/image" Target="/ppt/media/image5.png" Id="rId3" /></Relationships>
</file>

<file path=ppt/slides/_rels/slide5.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5.xml" Id="rId2" /><Relationship Type="http://schemas.openxmlformats.org/officeDocument/2006/relationships/image" Target="/ppt/media/image15.jpg" Id="rId3" /><Relationship Type="http://schemas.openxmlformats.org/officeDocument/2006/relationships/image" Target="/ppt/media/image22.jpg" Id="rId4" /><Relationship Type="http://schemas.openxmlformats.org/officeDocument/2006/relationships/image" Target="/ppt/media/image6.jpg" Id="rId5" /><Relationship Type="http://schemas.openxmlformats.org/officeDocument/2006/relationships/image" Target="/ppt/media/image10.png" Id="rId6" /></Relationships>
</file>

<file path=ppt/slides/_rels/slide6.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6.xml" Id="rId2" /><Relationship Type="http://schemas.openxmlformats.org/officeDocument/2006/relationships/image" Target="/ppt/media/image3.png" Id="rId3" /><Relationship Type="http://schemas.openxmlformats.org/officeDocument/2006/relationships/image" Target="/ppt/media/image23.png" Id="rId4" /></Relationships>
</file>

<file path=ppt/slides/_rels/slide7.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7.xml" Id="rId2" /><Relationship Type="http://schemas.openxmlformats.org/officeDocument/2006/relationships/image" Target="/ppt/media/image8.png" Id="rId3" /></Relationships>
</file>

<file path=ppt/slides/_rels/slide8.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8.xml" Id="rId2" /><Relationship Type="http://schemas.openxmlformats.org/officeDocument/2006/relationships/image" Target="/ppt/media/image13.png" Id="rId3" /><Relationship Type="http://schemas.openxmlformats.org/officeDocument/2006/relationships/image" Target="/ppt/media/image1.png" Id="rId4" /></Relationships>
</file>

<file path=ppt/slides/_rels/slide9.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9.xml" Id="rId2" /><Relationship Type="http://schemas.openxmlformats.org/officeDocument/2006/relationships/image" Target="/ppt/media/image7.png" Id="rId3" /><Relationship Type="http://schemas.openxmlformats.org/officeDocument/2006/relationships/image" Target="/ppt/media/image2.png" Id="rId4" /></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6" name="Shape 276"/>
        <p:cNvGrpSpPr/>
        <p:nvPr/>
      </p:nvGrpSpPr>
      <p:grpSpPr>
        <a:xfrm>
          <a:off x="0" y="0"/>
          <a:ext cx="0" cy="0"/>
          <a:chOff x="0" y="0"/>
          <a:chExt cx="0" cy="0"/>
        </a:xfrm>
      </p:grpSpPr>
      <p:sp>
        <p:nvSpPr>
          <p:cNvPr id="277" name="Google Shape;277;p13"/>
          <p:cNvSpPr txBox="1"/>
          <p:nvPr/>
        </p:nvSpPr>
        <p:spPr>
          <a:xfrm>
            <a:off x="34200" y="0"/>
            <a:ext cx="9075600" cy="5256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0"/>
              </a:spcAft>
              <a:buNone/>
            </a:pPr>
            <a:r>
              <a:rPr b="1" lang="en-GB" sz="1600">
                <a:latin typeface="Times New Roman"/>
                <a:ea typeface="Times New Roman"/>
                <a:cs typeface="Times New Roman"/>
                <a:sym typeface="Times New Roman"/>
              </a:rPr>
              <a:t>DEVELOPING AN INTELLIGENT TRANSPORT SYSTEM USING SENSORS AND CAMERAS</a:t>
            </a:r>
            <a:endParaRPr b="1" sz="1600">
              <a:latin typeface="Times New Roman"/>
              <a:ea typeface="Times New Roman"/>
              <a:cs typeface="Times New Roman"/>
              <a:sym typeface="Times New Roman"/>
            </a:endParaRPr>
          </a:p>
          <a:p>
            <a:pPr indent="0" lvl="0" marL="0" rtl="0" algn="ctr">
              <a:lnSpc>
                <a:spcPct val="115000"/>
              </a:lnSpc>
              <a:spcBef>
                <a:spcPts val="1200"/>
              </a:spcBef>
              <a:spcAft>
                <a:spcPts val="0"/>
              </a:spcAft>
              <a:buNone/>
            </a:pPr>
            <a:r>
              <a:rPr b="1" lang="en-GB" sz="1200">
                <a:latin typeface="Times New Roman"/>
                <a:ea typeface="Times New Roman"/>
                <a:cs typeface="Times New Roman"/>
                <a:sym typeface="Times New Roman"/>
              </a:rPr>
              <a:t> SUB-TOPIC : SMART VEHICLE DETECTION AND CLASSIFICATION FOR REAL-TIME TRAFFIC MANAGEMENT USING ADVANCED AI MODELS</a:t>
            </a:r>
            <a:endParaRPr b="1" sz="12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a:latin typeface="Times New Roman"/>
                <a:ea typeface="Times New Roman"/>
                <a:cs typeface="Times New Roman"/>
                <a:sym typeface="Times New Roman"/>
              </a:rPr>
              <a:t>                                                                       UNDER THE GUIDANCE OF </a:t>
            </a:r>
            <a:endParaRPr b="1">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a:latin typeface="Times New Roman"/>
                <a:ea typeface="Times New Roman"/>
                <a:cs typeface="Times New Roman"/>
                <a:sym typeface="Times New Roman"/>
              </a:rPr>
              <a:t>                                                                            PROF. BRIND KUMAR</a:t>
            </a:r>
            <a:endParaRPr b="1">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sz="1200">
                <a:latin typeface="Times New Roman"/>
                <a:ea typeface="Times New Roman"/>
                <a:cs typeface="Times New Roman"/>
                <a:sym typeface="Times New Roman"/>
              </a:rPr>
              <a:t>                                                                    </a:t>
            </a:r>
            <a:endParaRPr b="1" sz="12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sz="1200">
                <a:latin typeface="Times New Roman"/>
                <a:ea typeface="Times New Roman"/>
                <a:cs typeface="Times New Roman"/>
                <a:sym typeface="Times New Roman"/>
              </a:rPr>
              <a:t>                                                                            </a:t>
            </a:r>
            <a:endParaRPr b="1" sz="12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b="1" sz="12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sz="1200">
                <a:latin typeface="Times New Roman"/>
                <a:ea typeface="Times New Roman"/>
                <a:cs typeface="Times New Roman"/>
                <a:sym typeface="Times New Roman"/>
              </a:rPr>
              <a:t>                                                                     </a:t>
            </a:r>
            <a:endParaRPr b="1" sz="12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sz="1200">
                <a:latin typeface="Times New Roman"/>
                <a:ea typeface="Times New Roman"/>
                <a:cs typeface="Times New Roman"/>
                <a:sym typeface="Times New Roman"/>
              </a:rPr>
              <a:t>                                                                                  </a:t>
            </a:r>
            <a:endParaRPr b="1" sz="12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sz="1200">
                <a:latin typeface="Times New Roman"/>
                <a:ea typeface="Times New Roman"/>
                <a:cs typeface="Times New Roman"/>
                <a:sym typeface="Times New Roman"/>
              </a:rPr>
              <a:t>                                                                                  </a:t>
            </a:r>
            <a:r>
              <a:rPr b="1" lang="en-GB">
                <a:latin typeface="Times New Roman"/>
                <a:ea typeface="Times New Roman"/>
                <a:cs typeface="Times New Roman"/>
                <a:sym typeface="Times New Roman"/>
              </a:rPr>
              <a:t>Department of Civil Engineering</a:t>
            </a:r>
            <a:endParaRPr b="1">
              <a:latin typeface="Times New Roman"/>
              <a:ea typeface="Times New Roman"/>
              <a:cs typeface="Times New Roman"/>
              <a:sym typeface="Times New Roman"/>
            </a:endParaRPr>
          </a:p>
          <a:p>
            <a:pPr indent="0" lvl="0" marL="0" rtl="0" algn="ctr">
              <a:lnSpc>
                <a:spcPct val="115000"/>
              </a:lnSpc>
              <a:spcBef>
                <a:spcPts val="1200"/>
              </a:spcBef>
              <a:spcAft>
                <a:spcPts val="0"/>
              </a:spcAft>
              <a:buNone/>
            </a:pPr>
            <a:r>
              <a:rPr b="1" lang="en-GB">
                <a:latin typeface="Times New Roman"/>
                <a:ea typeface="Times New Roman"/>
                <a:cs typeface="Times New Roman"/>
                <a:sym typeface="Times New Roman"/>
              </a:rPr>
              <a:t>INDIAN INSTITUTE OF TECHNOLOGY</a:t>
            </a:r>
            <a:endParaRPr b="1">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a:latin typeface="Times New Roman"/>
                <a:ea typeface="Times New Roman"/>
                <a:cs typeface="Times New Roman"/>
                <a:sym typeface="Times New Roman"/>
              </a:rPr>
              <a:t>                                                                       (BANARAS HINDU UNIVERSITY)</a:t>
            </a:r>
            <a:endParaRPr b="1">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b="1" lang="en-GB">
                <a:latin typeface="Times New Roman"/>
                <a:ea typeface="Times New Roman"/>
                <a:cs typeface="Times New Roman"/>
                <a:sym typeface="Times New Roman"/>
              </a:rPr>
              <a:t>                                                                            VARANASI – 221 005</a:t>
            </a:r>
            <a:endParaRPr b="1">
              <a:latin typeface="Times New Roman"/>
              <a:ea typeface="Times New Roman"/>
              <a:cs typeface="Times New Roman"/>
              <a:sym typeface="Times New Roman"/>
            </a:endParaRPr>
          </a:p>
        </p:txBody>
      </p:sp>
      <p:pic>
        <p:nvPicPr>
          <p:cNvPr id="278" name="Google Shape;278;p13"/>
          <p:cNvPicPr preferRelativeResize="0"/>
          <p:nvPr/>
        </p:nvPicPr>
        <p:blipFill>
          <a:blip r:embed="rId3">
            <a:alphaModFix/>
          </a:blip>
          <a:stretch>
            <a:fillRect/>
          </a:stretch>
        </p:blipFill>
        <p:spPr>
          <a:xfrm>
            <a:off x="3462350" y="1706950"/>
            <a:ext cx="2132400" cy="18427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pic>
        <p:nvPicPr>
          <p:cNvPr id="349" name="Google Shape;349;p22"/>
          <p:cNvPicPr preferRelativeResize="0"/>
          <p:nvPr/>
        </p:nvPicPr>
        <p:blipFill>
          <a:blip r:embed="rId3">
            <a:alphaModFix/>
          </a:blip>
          <a:stretch>
            <a:fillRect/>
          </a:stretch>
        </p:blipFill>
        <p:spPr>
          <a:xfrm>
            <a:off x="25" y="0"/>
            <a:ext cx="4031477" cy="2571750"/>
          </a:xfrm>
          <a:prstGeom prst="rect">
            <a:avLst/>
          </a:prstGeom>
          <a:noFill/>
          <a:ln>
            <a:noFill/>
          </a:ln>
        </p:spPr>
      </p:pic>
      <p:pic>
        <p:nvPicPr>
          <p:cNvPr id="350" name="Google Shape;350;p22"/>
          <p:cNvPicPr preferRelativeResize="0"/>
          <p:nvPr/>
        </p:nvPicPr>
        <p:blipFill>
          <a:blip r:embed="rId4">
            <a:alphaModFix/>
          </a:blip>
          <a:stretch>
            <a:fillRect/>
          </a:stretch>
        </p:blipFill>
        <p:spPr>
          <a:xfrm>
            <a:off x="3227150" y="0"/>
            <a:ext cx="2966424" cy="2571750"/>
          </a:xfrm>
          <a:prstGeom prst="rect">
            <a:avLst/>
          </a:prstGeom>
          <a:noFill/>
          <a:ln>
            <a:noFill/>
          </a:ln>
        </p:spPr>
      </p:pic>
      <p:pic>
        <p:nvPicPr>
          <p:cNvPr id="351" name="Google Shape;351;p22"/>
          <p:cNvPicPr preferRelativeResize="0"/>
          <p:nvPr/>
        </p:nvPicPr>
        <p:blipFill>
          <a:blip r:embed="rId5">
            <a:alphaModFix/>
          </a:blip>
          <a:stretch>
            <a:fillRect/>
          </a:stretch>
        </p:blipFill>
        <p:spPr>
          <a:xfrm>
            <a:off x="6152300" y="0"/>
            <a:ext cx="3027302" cy="2571750"/>
          </a:xfrm>
          <a:prstGeom prst="rect">
            <a:avLst/>
          </a:prstGeom>
          <a:noFill/>
          <a:ln>
            <a:noFill/>
          </a:ln>
        </p:spPr>
      </p:pic>
      <p:pic>
        <p:nvPicPr>
          <p:cNvPr id="352" name="Google Shape;352;p22"/>
          <p:cNvPicPr preferRelativeResize="0"/>
          <p:nvPr/>
        </p:nvPicPr>
        <p:blipFill>
          <a:blip r:embed="rId6">
            <a:alphaModFix/>
          </a:blip>
          <a:stretch>
            <a:fillRect/>
          </a:stretch>
        </p:blipFill>
        <p:spPr>
          <a:xfrm>
            <a:off x="25" y="2571750"/>
            <a:ext cx="3227126" cy="2571750"/>
          </a:xfrm>
          <a:prstGeom prst="rect">
            <a:avLst/>
          </a:prstGeom>
          <a:noFill/>
          <a:ln>
            <a:noFill/>
          </a:ln>
        </p:spPr>
      </p:pic>
      <p:pic>
        <p:nvPicPr>
          <p:cNvPr id="353" name="Google Shape;353;p22"/>
          <p:cNvPicPr preferRelativeResize="0"/>
          <p:nvPr/>
        </p:nvPicPr>
        <p:blipFill>
          <a:blip r:embed="rId7">
            <a:alphaModFix/>
          </a:blip>
          <a:stretch>
            <a:fillRect/>
          </a:stretch>
        </p:blipFill>
        <p:spPr>
          <a:xfrm>
            <a:off x="3227150" y="2571750"/>
            <a:ext cx="2925149" cy="2571750"/>
          </a:xfrm>
          <a:prstGeom prst="rect">
            <a:avLst/>
          </a:prstGeom>
          <a:noFill/>
          <a:ln>
            <a:noFill/>
          </a:ln>
        </p:spPr>
      </p:pic>
      <p:pic>
        <p:nvPicPr>
          <p:cNvPr id="354" name="Google Shape;354;p22"/>
          <p:cNvPicPr preferRelativeResize="0"/>
          <p:nvPr/>
        </p:nvPicPr>
        <p:blipFill>
          <a:blip r:embed="rId8">
            <a:alphaModFix/>
          </a:blip>
          <a:stretch>
            <a:fillRect/>
          </a:stretch>
        </p:blipFill>
        <p:spPr>
          <a:xfrm>
            <a:off x="6152300" y="2571750"/>
            <a:ext cx="3027302" cy="2571750"/>
          </a:xfrm>
          <a:prstGeom prst="rect">
            <a:avLst/>
          </a:prstGeom>
          <a:noFill/>
          <a:ln>
            <a:noFill/>
          </a:ln>
        </p:spPr>
      </p:pic>
      <p:sp>
        <p:nvSpPr>
          <p:cNvPr id="355" name="Google Shape;355;p22"/>
          <p:cNvSpPr txBox="1"/>
          <p:nvPr/>
        </p:nvSpPr>
        <p:spPr>
          <a:xfrm>
            <a:off x="3399898" y="57725"/>
            <a:ext cx="2344200" cy="513300"/>
          </a:xfrm>
          <a:prstGeom prst="rect">
            <a:avLst/>
          </a:prstGeom>
          <a:solidFill>
            <a:schemeClr val="lt2"/>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100">
                <a:latin typeface="Times New Roman"/>
                <a:ea typeface="Times New Roman"/>
                <a:cs typeface="Times New Roman"/>
                <a:sym typeface="Times New Roman"/>
              </a:rPr>
              <a:t>Data Redundancy:</a:t>
            </a:r>
            <a:endParaRPr b="1" sz="21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59" name="Shape 359"/>
        <p:cNvGrpSpPr/>
        <p:nvPr/>
      </p:nvGrpSpPr>
      <p:grpSpPr>
        <a:xfrm>
          <a:off x="0" y="0"/>
          <a:ext cx="0" cy="0"/>
          <a:chOff x="0" y="0"/>
          <a:chExt cx="0" cy="0"/>
        </a:xfrm>
      </p:grpSpPr>
      <p:sp>
        <p:nvSpPr>
          <p:cNvPr id="360" name="Google Shape;360;p23"/>
          <p:cNvSpPr txBox="1"/>
          <p:nvPr/>
        </p:nvSpPr>
        <p:spPr>
          <a:xfrm>
            <a:off x="6450" y="0"/>
            <a:ext cx="9131100" cy="410700"/>
          </a:xfrm>
          <a:prstGeom prst="rect">
            <a:avLst/>
          </a:prstGeom>
          <a:solidFill>
            <a:srgbClr val="134F5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2100">
                <a:solidFill>
                  <a:schemeClr val="lt1"/>
                </a:solidFill>
                <a:latin typeface="Times New Roman"/>
                <a:ea typeface="Times New Roman"/>
                <a:cs typeface="Times New Roman"/>
                <a:sym typeface="Times New Roman"/>
              </a:rPr>
              <a:t> </a:t>
            </a:r>
            <a:r>
              <a:rPr b="1" lang="en-GB" sz="2200">
                <a:solidFill>
                  <a:schemeClr val="lt1"/>
                </a:solidFill>
                <a:latin typeface="Times New Roman"/>
                <a:ea typeface="Times New Roman"/>
                <a:cs typeface="Times New Roman"/>
                <a:sym typeface="Times New Roman"/>
              </a:rPr>
              <a:t>Labeling and Annotation</a:t>
            </a:r>
            <a:endParaRPr b="1" sz="2200">
              <a:solidFill>
                <a:schemeClr val="lt1"/>
              </a:solidFill>
              <a:latin typeface="Times New Roman"/>
              <a:ea typeface="Times New Roman"/>
              <a:cs typeface="Times New Roman"/>
              <a:sym typeface="Times New Roman"/>
            </a:endParaRPr>
          </a:p>
        </p:txBody>
      </p:sp>
      <p:sp>
        <p:nvSpPr>
          <p:cNvPr id="361" name="Google Shape;361;p23"/>
          <p:cNvSpPr txBox="1"/>
          <p:nvPr/>
        </p:nvSpPr>
        <p:spPr>
          <a:xfrm>
            <a:off x="0" y="410700"/>
            <a:ext cx="9144000" cy="1112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b="1" lang="en-GB" sz="1500">
                <a:latin typeface="Times New Roman"/>
                <a:ea typeface="Times New Roman"/>
                <a:cs typeface="Times New Roman"/>
                <a:sym typeface="Times New Roman"/>
              </a:rPr>
              <a:t>After extracting roughly 1100 frames, the manual annotation of each frame with the correct class should be done. </a:t>
            </a:r>
            <a:endParaRPr b="1" sz="1500">
              <a:latin typeface="Times New Roman"/>
              <a:ea typeface="Times New Roman"/>
              <a:cs typeface="Times New Roman"/>
              <a:sym typeface="Times New Roman"/>
            </a:endParaRPr>
          </a:p>
          <a:p>
            <a:pPr indent="0" lvl="0" marL="0" rtl="0" algn="just">
              <a:lnSpc>
                <a:spcPct val="115000"/>
              </a:lnSpc>
              <a:spcBef>
                <a:spcPts val="1200"/>
              </a:spcBef>
              <a:spcAft>
                <a:spcPts val="0"/>
              </a:spcAft>
              <a:buNone/>
            </a:pPr>
            <a:r>
              <a:rPr b="1" lang="en-GB" sz="1500">
                <a:latin typeface="Times New Roman"/>
                <a:ea typeface="Times New Roman"/>
                <a:cs typeface="Times New Roman"/>
                <a:sym typeface="Times New Roman"/>
              </a:rPr>
              <a:t>This can be achieved by identification of objects of interest in each image such as truck, auto, car, or bike and marking them by putting bounding boxes around the respective objects.</a:t>
            </a:r>
            <a:endParaRPr b="1" sz="1500">
              <a:latin typeface="Times New Roman"/>
              <a:ea typeface="Times New Roman"/>
              <a:cs typeface="Times New Roman"/>
              <a:sym typeface="Times New Roman"/>
            </a:endParaRPr>
          </a:p>
          <a:p>
            <a:pPr indent="0" lvl="0" marL="0" rtl="0" algn="l">
              <a:spcBef>
                <a:spcPts val="1200"/>
              </a:spcBef>
              <a:spcAft>
                <a:spcPts val="0"/>
              </a:spcAft>
              <a:buNone/>
            </a:pPr>
            <a:r>
              <a:t/>
            </a:r>
            <a:endParaRPr sz="1300">
              <a:solidFill>
                <a:schemeClr val="dk2"/>
              </a:solidFill>
              <a:latin typeface="Nunito"/>
              <a:ea typeface="Nunito"/>
              <a:cs typeface="Nunito"/>
              <a:sym typeface="Nunito"/>
            </a:endParaRPr>
          </a:p>
        </p:txBody>
      </p:sp>
      <p:pic>
        <p:nvPicPr>
          <p:cNvPr id="362" name="Google Shape;362;p23"/>
          <p:cNvPicPr preferRelativeResize="0"/>
          <p:nvPr/>
        </p:nvPicPr>
        <p:blipFill>
          <a:blip r:embed="rId3">
            <a:alphaModFix/>
          </a:blip>
          <a:stretch>
            <a:fillRect/>
          </a:stretch>
        </p:blipFill>
        <p:spPr>
          <a:xfrm>
            <a:off x="6450" y="1760700"/>
            <a:ext cx="4565550" cy="3382800"/>
          </a:xfrm>
          <a:prstGeom prst="rect">
            <a:avLst/>
          </a:prstGeom>
          <a:noFill/>
          <a:ln>
            <a:noFill/>
          </a:ln>
        </p:spPr>
      </p:pic>
      <p:pic>
        <p:nvPicPr>
          <p:cNvPr id="363" name="Google Shape;363;p23"/>
          <p:cNvPicPr preferRelativeResize="0"/>
          <p:nvPr/>
        </p:nvPicPr>
        <p:blipFill>
          <a:blip r:embed="rId4">
            <a:alphaModFix/>
          </a:blip>
          <a:stretch>
            <a:fillRect/>
          </a:stretch>
        </p:blipFill>
        <p:spPr>
          <a:xfrm>
            <a:off x="4578450" y="1760700"/>
            <a:ext cx="4565550" cy="33828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67" name="Shape 367"/>
        <p:cNvGrpSpPr/>
        <p:nvPr/>
      </p:nvGrpSpPr>
      <p:grpSpPr>
        <a:xfrm>
          <a:off x="0" y="0"/>
          <a:ext cx="0" cy="0"/>
          <a:chOff x="0" y="0"/>
          <a:chExt cx="0" cy="0"/>
        </a:xfrm>
      </p:grpSpPr>
      <p:sp>
        <p:nvSpPr>
          <p:cNvPr id="368" name="Google Shape;368;p24"/>
          <p:cNvSpPr txBox="1"/>
          <p:nvPr/>
        </p:nvSpPr>
        <p:spPr>
          <a:xfrm>
            <a:off x="3744800" y="1447875"/>
            <a:ext cx="541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dk2"/>
              </a:solidFill>
              <a:latin typeface="Nunito"/>
              <a:ea typeface="Nunito"/>
              <a:cs typeface="Nunito"/>
              <a:sym typeface="Nunito"/>
            </a:endParaRPr>
          </a:p>
        </p:txBody>
      </p:sp>
      <p:pic>
        <p:nvPicPr>
          <p:cNvPr id="369" name="Google Shape;369;p24"/>
          <p:cNvPicPr preferRelativeResize="0"/>
          <p:nvPr/>
        </p:nvPicPr>
        <p:blipFill>
          <a:blip r:embed="rId3">
            <a:alphaModFix/>
          </a:blip>
          <a:stretch>
            <a:fillRect/>
          </a:stretch>
        </p:blipFill>
        <p:spPr>
          <a:xfrm>
            <a:off x="1510188" y="-12"/>
            <a:ext cx="6380264" cy="3005925"/>
          </a:xfrm>
          <a:prstGeom prst="rect">
            <a:avLst/>
          </a:prstGeom>
          <a:noFill/>
          <a:ln>
            <a:noFill/>
          </a:ln>
        </p:spPr>
      </p:pic>
      <p:graphicFrame>
        <p:nvGraphicFramePr>
          <p:cNvPr id="370" name="Google Shape;370;p24"/>
          <p:cNvGraphicFramePr/>
          <p:nvPr/>
        </p:nvGraphicFramePr>
        <p:xfrm>
          <a:off x="395675" y="3262550"/>
          <a:ext cx="3000000" cy="3000000"/>
        </p:xfrm>
        <a:graphic>
          <a:graphicData uri="http://schemas.openxmlformats.org/drawingml/2006/table">
            <a:tbl>
              <a:tblPr>
                <a:noFill/>
                <a:tableStyleId>{EDFBAC20-5E3D-44D1-A111-588135E0B05F}</a:tableStyleId>
              </a:tblPr>
              <a:tblGrid>
                <a:gridCol w="4213775"/>
                <a:gridCol w="4213775"/>
              </a:tblGrid>
              <a:tr h="1602925">
                <a:tc>
                  <a:txBody>
                    <a:bodyPr/>
                    <a:lstStyle/>
                    <a:p>
                      <a:pPr indent="0" lvl="0" marL="0" rtl="0" algn="ctr">
                        <a:spcBef>
                          <a:spcPts val="0"/>
                        </a:spcBef>
                        <a:spcAft>
                          <a:spcPts val="0"/>
                        </a:spcAft>
                        <a:buNone/>
                      </a:pPr>
                      <a:r>
                        <a:rPr b="1" lang="en-GB" sz="1600"/>
                        <a:t> FOMO-Akida Model:</a:t>
                      </a:r>
                      <a:endParaRPr b="1" sz="1600"/>
                    </a:p>
                    <a:p>
                      <a:pPr indent="0" lvl="0" marL="0" rtl="0" algn="l">
                        <a:spcBef>
                          <a:spcPts val="0"/>
                        </a:spcBef>
                        <a:spcAft>
                          <a:spcPts val="0"/>
                        </a:spcAft>
                        <a:buNone/>
                      </a:pPr>
                      <a:r>
                        <a:t/>
                      </a:r>
                      <a:endParaRPr sz="1800"/>
                    </a:p>
                    <a:p>
                      <a:pPr indent="-323850" lvl="0" marL="457200" rtl="0" algn="l">
                        <a:spcBef>
                          <a:spcPts val="0"/>
                        </a:spcBef>
                        <a:spcAft>
                          <a:spcPts val="0"/>
                        </a:spcAft>
                        <a:buSzPts val="1500"/>
                        <a:buChar char="●"/>
                      </a:pPr>
                      <a:r>
                        <a:rPr b="1" lang="en-GB" sz="1500"/>
                        <a:t>Focus on Efficient Object Detection</a:t>
                      </a:r>
                      <a:r>
                        <a:rPr lang="en-GB" sz="1500"/>
                        <a:t>:</a:t>
                      </a:r>
                      <a:endParaRPr sz="1500"/>
                    </a:p>
                    <a:p>
                      <a:pPr indent="-323850" lvl="0" marL="457200" rtl="0" algn="l">
                        <a:spcBef>
                          <a:spcPts val="0"/>
                        </a:spcBef>
                        <a:spcAft>
                          <a:spcPts val="0"/>
                        </a:spcAft>
                        <a:buSzPts val="1500"/>
                        <a:buChar char="●"/>
                      </a:pPr>
                      <a:r>
                        <a:rPr b="1" lang="en-GB" sz="1500"/>
                        <a:t>Integration with Akida Architecture</a:t>
                      </a:r>
                      <a:r>
                        <a:rPr lang="en-GB" sz="1500"/>
                        <a:t>: </a:t>
                      </a:r>
                      <a:endParaRPr sz="1500"/>
                    </a:p>
                    <a:p>
                      <a:pPr indent="-323850" lvl="0" marL="457200" rtl="0" algn="l">
                        <a:spcBef>
                          <a:spcPts val="0"/>
                        </a:spcBef>
                        <a:spcAft>
                          <a:spcPts val="0"/>
                        </a:spcAft>
                        <a:buSzPts val="1500"/>
                        <a:buChar char="●"/>
                      </a:pPr>
                      <a:r>
                        <a:rPr b="1" lang="en-GB" sz="1500"/>
                        <a:t>Edge and IoT Applications</a:t>
                      </a:r>
                      <a:r>
                        <a:rPr lang="en-GB" sz="1500"/>
                        <a:t>:</a:t>
                      </a:r>
                      <a:endParaRPr sz="1500"/>
                    </a:p>
                    <a:p>
                      <a:pPr indent="-323850" lvl="0" marL="457200" rtl="0" algn="l">
                        <a:spcBef>
                          <a:spcPts val="0"/>
                        </a:spcBef>
                        <a:spcAft>
                          <a:spcPts val="0"/>
                        </a:spcAft>
                        <a:buSzPts val="1500"/>
                        <a:buChar char="●"/>
                      </a:pPr>
                      <a:r>
                        <a:rPr b="1" lang="en-GB" sz="1500"/>
                        <a:t>Reduced Resource Consumption</a:t>
                      </a:r>
                      <a:r>
                        <a:rPr lang="en-GB" sz="1500"/>
                        <a:t>:</a:t>
                      </a:r>
                      <a:endParaRPr b="1" sz="1500"/>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GB"/>
                        <a:t> </a:t>
                      </a:r>
                      <a:r>
                        <a:rPr b="1" lang="en-GB" sz="1600"/>
                        <a:t>FOMO-MobileNet v0.35</a:t>
                      </a:r>
                      <a:endParaRPr b="1" sz="1600"/>
                    </a:p>
                    <a:p>
                      <a:pPr indent="0" lvl="0" marL="0" rtl="0" algn="l">
                        <a:spcBef>
                          <a:spcPts val="0"/>
                        </a:spcBef>
                        <a:spcAft>
                          <a:spcPts val="0"/>
                        </a:spcAft>
                        <a:buNone/>
                      </a:pPr>
                      <a:r>
                        <a:t/>
                      </a:r>
                      <a:endParaRPr b="1" sz="1600"/>
                    </a:p>
                    <a:p>
                      <a:pPr indent="-323850" lvl="0" marL="457200" rtl="0" algn="l">
                        <a:spcBef>
                          <a:spcPts val="0"/>
                        </a:spcBef>
                        <a:spcAft>
                          <a:spcPts val="0"/>
                        </a:spcAft>
                        <a:buSzPts val="1500"/>
                        <a:buChar char="●"/>
                      </a:pPr>
                      <a:r>
                        <a:rPr b="1" lang="en-GB" sz="1500"/>
                        <a:t>Lightweight Version of MobileNet</a:t>
                      </a:r>
                      <a:r>
                        <a:rPr lang="en-GB" sz="1500"/>
                        <a:t>:</a:t>
                      </a:r>
                      <a:endParaRPr sz="1500"/>
                    </a:p>
                    <a:p>
                      <a:pPr indent="-323850" lvl="0" marL="457200" rtl="0" algn="l">
                        <a:spcBef>
                          <a:spcPts val="0"/>
                        </a:spcBef>
                        <a:spcAft>
                          <a:spcPts val="0"/>
                        </a:spcAft>
                        <a:buSzPts val="1500"/>
                        <a:buChar char="●"/>
                      </a:pPr>
                      <a:r>
                        <a:rPr b="1" lang="en-GB" sz="1500"/>
                        <a:t>Efficient Computation</a:t>
                      </a:r>
                      <a:r>
                        <a:rPr lang="en-GB" sz="1500"/>
                        <a:t>:</a:t>
                      </a:r>
                      <a:endParaRPr sz="1500"/>
                    </a:p>
                    <a:p>
                      <a:pPr indent="-323850" lvl="0" marL="457200" rtl="0" algn="l">
                        <a:spcBef>
                          <a:spcPts val="0"/>
                        </a:spcBef>
                        <a:spcAft>
                          <a:spcPts val="0"/>
                        </a:spcAft>
                        <a:buSzPts val="1500"/>
                        <a:buChar char="●"/>
                      </a:pPr>
                      <a:r>
                        <a:rPr b="1" lang="en-GB" sz="1500"/>
                        <a:t>Ideal for Embedded Systems</a:t>
                      </a:r>
                      <a:r>
                        <a:rPr lang="en-GB" sz="1500"/>
                        <a:t>:</a:t>
                      </a:r>
                      <a:endParaRPr sz="1500"/>
                    </a:p>
                    <a:p>
                      <a:pPr indent="-323850" lvl="0" marL="457200" rtl="0" algn="l">
                        <a:spcBef>
                          <a:spcPts val="0"/>
                        </a:spcBef>
                        <a:spcAft>
                          <a:spcPts val="0"/>
                        </a:spcAft>
                        <a:buSzPts val="1500"/>
                        <a:buChar char="●"/>
                      </a:pPr>
                      <a:r>
                        <a:rPr b="1" lang="en-GB" sz="1500"/>
                        <a:t>Integration with FOMO</a:t>
                      </a:r>
                      <a:r>
                        <a:rPr lang="en-GB" sz="1500"/>
                        <a:t>: </a:t>
                      </a:r>
                      <a:endParaRPr sz="1500"/>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pic>
        <p:nvPicPr>
          <p:cNvPr id="375" name="Google Shape;375;p25"/>
          <p:cNvPicPr preferRelativeResize="0"/>
          <p:nvPr/>
        </p:nvPicPr>
        <p:blipFill>
          <a:blip r:embed="rId3">
            <a:alphaModFix/>
          </a:blip>
          <a:stretch>
            <a:fillRect/>
          </a:stretch>
        </p:blipFill>
        <p:spPr>
          <a:xfrm>
            <a:off x="3691350" y="2049368"/>
            <a:ext cx="5452650" cy="3094132"/>
          </a:xfrm>
          <a:prstGeom prst="rect">
            <a:avLst/>
          </a:prstGeom>
          <a:noFill/>
          <a:ln>
            <a:noFill/>
          </a:ln>
        </p:spPr>
      </p:pic>
      <p:sp>
        <p:nvSpPr>
          <p:cNvPr id="376" name="Google Shape;376;p25"/>
          <p:cNvSpPr txBox="1"/>
          <p:nvPr/>
        </p:nvSpPr>
        <p:spPr>
          <a:xfrm>
            <a:off x="5765850" y="1586900"/>
            <a:ext cx="2138700" cy="395700"/>
          </a:xfrm>
          <a:prstGeom prst="rect">
            <a:avLst/>
          </a:prstGeom>
          <a:solidFill>
            <a:schemeClr val="accen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solidFill>
                  <a:schemeClr val="lt1"/>
                </a:solidFill>
                <a:latin typeface="Nunito"/>
                <a:ea typeface="Nunito"/>
                <a:cs typeface="Nunito"/>
                <a:sym typeface="Nunito"/>
              </a:rPr>
              <a:t>RGB- Image Scale</a:t>
            </a:r>
            <a:endParaRPr sz="1700">
              <a:solidFill>
                <a:schemeClr val="lt1"/>
              </a:solidFill>
              <a:latin typeface="Nunito"/>
              <a:ea typeface="Nunito"/>
              <a:cs typeface="Nunito"/>
              <a:sym typeface="Nunito"/>
            </a:endParaRPr>
          </a:p>
          <a:p>
            <a:pPr indent="0" lvl="0" marL="0" rtl="0" algn="l">
              <a:spcBef>
                <a:spcPts val="0"/>
              </a:spcBef>
              <a:spcAft>
                <a:spcPts val="0"/>
              </a:spcAft>
              <a:buNone/>
            </a:pPr>
            <a:r>
              <a:t/>
            </a:r>
            <a:endParaRPr sz="1700">
              <a:solidFill>
                <a:schemeClr val="lt1"/>
              </a:solidFill>
              <a:latin typeface="Nunito"/>
              <a:ea typeface="Nunito"/>
              <a:cs typeface="Nunito"/>
              <a:sym typeface="Nunito"/>
            </a:endParaRPr>
          </a:p>
        </p:txBody>
      </p:sp>
      <p:sp>
        <p:nvSpPr>
          <p:cNvPr id="377" name="Google Shape;377;p25"/>
          <p:cNvSpPr txBox="1"/>
          <p:nvPr/>
        </p:nvSpPr>
        <p:spPr>
          <a:xfrm>
            <a:off x="0" y="0"/>
            <a:ext cx="9100500" cy="459900"/>
          </a:xfrm>
          <a:prstGeom prst="rect">
            <a:avLst/>
          </a:prstGeom>
          <a:solidFill>
            <a:srgbClr val="134F5C"/>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000">
                <a:solidFill>
                  <a:schemeClr val="lt1"/>
                </a:solidFill>
                <a:latin typeface="Times New Roman"/>
                <a:ea typeface="Times New Roman"/>
                <a:cs typeface="Times New Roman"/>
                <a:sym typeface="Times New Roman"/>
              </a:rPr>
              <a:t>RESULTS AND DISCUSSIONS</a:t>
            </a:r>
            <a:endParaRPr b="1" sz="2000">
              <a:solidFill>
                <a:schemeClr val="lt1"/>
              </a:solidFill>
              <a:latin typeface="Times New Roman"/>
              <a:ea typeface="Times New Roman"/>
              <a:cs typeface="Times New Roman"/>
              <a:sym typeface="Times New Roman"/>
            </a:endParaRPr>
          </a:p>
        </p:txBody>
      </p:sp>
      <p:pic>
        <p:nvPicPr>
          <p:cNvPr id="378" name="Google Shape;378;p25"/>
          <p:cNvPicPr preferRelativeResize="0"/>
          <p:nvPr/>
        </p:nvPicPr>
        <p:blipFill>
          <a:blip r:embed="rId4">
            <a:alphaModFix/>
          </a:blip>
          <a:stretch>
            <a:fillRect/>
          </a:stretch>
        </p:blipFill>
        <p:spPr>
          <a:xfrm>
            <a:off x="0" y="459900"/>
            <a:ext cx="3691350" cy="3116949"/>
          </a:xfrm>
          <a:prstGeom prst="rect">
            <a:avLst/>
          </a:prstGeom>
          <a:noFill/>
          <a:ln>
            <a:noFill/>
          </a:ln>
        </p:spPr>
      </p:pic>
      <p:sp>
        <p:nvSpPr>
          <p:cNvPr id="379" name="Google Shape;379;p25"/>
          <p:cNvSpPr txBox="1"/>
          <p:nvPr/>
        </p:nvSpPr>
        <p:spPr>
          <a:xfrm>
            <a:off x="536800" y="3682800"/>
            <a:ext cx="2224200" cy="459900"/>
          </a:xfrm>
          <a:prstGeom prst="rect">
            <a:avLst/>
          </a:prstGeom>
          <a:solidFill>
            <a:schemeClr val="accen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solidFill>
                  <a:schemeClr val="lt1"/>
                </a:solidFill>
                <a:latin typeface="Nunito"/>
                <a:ea typeface="Nunito"/>
                <a:cs typeface="Nunito"/>
                <a:sym typeface="Nunito"/>
              </a:rPr>
              <a:t>Features Generated</a:t>
            </a:r>
            <a:endParaRPr sz="1700">
              <a:solidFill>
                <a:schemeClr val="lt1"/>
              </a:solidFill>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83" name="Shape 383"/>
        <p:cNvGrpSpPr/>
        <p:nvPr/>
      </p:nvGrpSpPr>
      <p:grpSpPr>
        <a:xfrm>
          <a:off x="0" y="0"/>
          <a:ext cx="0" cy="0"/>
          <a:chOff x="0" y="0"/>
          <a:chExt cx="0" cy="0"/>
        </a:xfrm>
      </p:grpSpPr>
      <p:pic>
        <p:nvPicPr>
          <p:cNvPr id="384" name="Google Shape;384;p26"/>
          <p:cNvPicPr preferRelativeResize="0"/>
          <p:nvPr/>
        </p:nvPicPr>
        <p:blipFill>
          <a:blip r:embed="rId3">
            <a:alphaModFix/>
          </a:blip>
          <a:stretch>
            <a:fillRect/>
          </a:stretch>
        </p:blipFill>
        <p:spPr>
          <a:xfrm>
            <a:off x="2696850" y="0"/>
            <a:ext cx="6447150" cy="2485125"/>
          </a:xfrm>
          <a:prstGeom prst="rect">
            <a:avLst/>
          </a:prstGeom>
          <a:noFill/>
          <a:ln>
            <a:noFill/>
          </a:ln>
        </p:spPr>
      </p:pic>
      <p:pic>
        <p:nvPicPr>
          <p:cNvPr id="385" name="Google Shape;385;p26"/>
          <p:cNvPicPr preferRelativeResize="0"/>
          <p:nvPr/>
        </p:nvPicPr>
        <p:blipFill>
          <a:blip r:embed="rId4">
            <a:alphaModFix/>
          </a:blip>
          <a:stretch>
            <a:fillRect/>
          </a:stretch>
        </p:blipFill>
        <p:spPr>
          <a:xfrm>
            <a:off x="2696850" y="2485125"/>
            <a:ext cx="6447150" cy="2658375"/>
          </a:xfrm>
          <a:prstGeom prst="rect">
            <a:avLst/>
          </a:prstGeom>
          <a:noFill/>
          <a:ln>
            <a:noFill/>
          </a:ln>
        </p:spPr>
      </p:pic>
      <p:sp>
        <p:nvSpPr>
          <p:cNvPr id="386" name="Google Shape;386;p26"/>
          <p:cNvSpPr txBox="1"/>
          <p:nvPr/>
        </p:nvSpPr>
        <p:spPr>
          <a:xfrm>
            <a:off x="271175" y="219525"/>
            <a:ext cx="2083500" cy="457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t>MODEL- FOMO MOBILENET V2 0.35</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rPr b="1" lang="en-GB" sz="1800"/>
              <a:t>Epoch-50</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rPr b="1" lang="en-GB" sz="1800"/>
              <a:t>Epoch-100</a:t>
            </a:r>
            <a:endParaRPr b="1"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90" name="Shape 390"/>
        <p:cNvGrpSpPr/>
        <p:nvPr/>
      </p:nvGrpSpPr>
      <p:grpSpPr>
        <a:xfrm>
          <a:off x="0" y="0"/>
          <a:ext cx="0" cy="0"/>
          <a:chOff x="0" y="0"/>
          <a:chExt cx="0" cy="0"/>
        </a:xfrm>
      </p:grpSpPr>
      <p:pic>
        <p:nvPicPr>
          <p:cNvPr id="391" name="Google Shape;391;p27"/>
          <p:cNvPicPr preferRelativeResize="0"/>
          <p:nvPr/>
        </p:nvPicPr>
        <p:blipFill>
          <a:blip r:embed="rId3">
            <a:alphaModFix/>
          </a:blip>
          <a:stretch>
            <a:fillRect/>
          </a:stretch>
        </p:blipFill>
        <p:spPr>
          <a:xfrm>
            <a:off x="2718250" y="0"/>
            <a:ext cx="6425750" cy="2524400"/>
          </a:xfrm>
          <a:prstGeom prst="rect">
            <a:avLst/>
          </a:prstGeom>
          <a:noFill/>
          <a:ln>
            <a:noFill/>
          </a:ln>
        </p:spPr>
      </p:pic>
      <p:pic>
        <p:nvPicPr>
          <p:cNvPr id="392" name="Google Shape;392;p27"/>
          <p:cNvPicPr preferRelativeResize="0"/>
          <p:nvPr/>
        </p:nvPicPr>
        <p:blipFill>
          <a:blip r:embed="rId4">
            <a:alphaModFix/>
          </a:blip>
          <a:stretch>
            <a:fillRect/>
          </a:stretch>
        </p:blipFill>
        <p:spPr>
          <a:xfrm>
            <a:off x="2718250" y="2524400"/>
            <a:ext cx="6425750" cy="2619100"/>
          </a:xfrm>
          <a:prstGeom prst="rect">
            <a:avLst/>
          </a:prstGeom>
          <a:noFill/>
          <a:ln>
            <a:noFill/>
          </a:ln>
        </p:spPr>
      </p:pic>
      <p:sp>
        <p:nvSpPr>
          <p:cNvPr id="393" name="Google Shape;393;p27"/>
          <p:cNvSpPr txBox="1"/>
          <p:nvPr/>
        </p:nvSpPr>
        <p:spPr>
          <a:xfrm>
            <a:off x="174325" y="359400"/>
            <a:ext cx="3324900" cy="451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394" name="Google Shape;394;p27"/>
          <p:cNvSpPr txBox="1"/>
          <p:nvPr/>
        </p:nvSpPr>
        <p:spPr>
          <a:xfrm>
            <a:off x="131275" y="187225"/>
            <a:ext cx="2031000" cy="463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t>MODEL- FOMO </a:t>
            </a:r>
            <a:endParaRPr b="1" sz="1800"/>
          </a:p>
          <a:p>
            <a:pPr indent="0" lvl="0" marL="0" rtl="0" algn="l">
              <a:spcBef>
                <a:spcPts val="0"/>
              </a:spcBef>
              <a:spcAft>
                <a:spcPts val="0"/>
              </a:spcAft>
              <a:buNone/>
            </a:pPr>
            <a:r>
              <a:rPr b="1" lang="en-GB" sz="1800"/>
              <a:t>MOBILENET V2 0.35</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rPr b="1" lang="en-GB" sz="1800"/>
              <a:t>Epoch-150</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rPr b="1" lang="en-GB" sz="1800"/>
              <a:t>Epoch-200</a:t>
            </a:r>
            <a:endParaRPr b="1"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98" name="Shape 398"/>
        <p:cNvGrpSpPr/>
        <p:nvPr/>
      </p:nvGrpSpPr>
      <p:grpSpPr>
        <a:xfrm>
          <a:off x="0" y="0"/>
          <a:ext cx="0" cy="0"/>
          <a:chOff x="0" y="0"/>
          <a:chExt cx="0" cy="0"/>
        </a:xfrm>
      </p:grpSpPr>
      <p:pic>
        <p:nvPicPr>
          <p:cNvPr id="399" name="Google Shape;399;p28"/>
          <p:cNvPicPr preferRelativeResize="0"/>
          <p:nvPr/>
        </p:nvPicPr>
        <p:blipFill>
          <a:blip r:embed="rId3">
            <a:alphaModFix/>
          </a:blip>
          <a:stretch>
            <a:fillRect/>
          </a:stretch>
        </p:blipFill>
        <p:spPr>
          <a:xfrm>
            <a:off x="2718250" y="2527900"/>
            <a:ext cx="6425750" cy="2615600"/>
          </a:xfrm>
          <a:prstGeom prst="rect">
            <a:avLst/>
          </a:prstGeom>
          <a:noFill/>
          <a:ln>
            <a:noFill/>
          </a:ln>
        </p:spPr>
      </p:pic>
      <p:sp>
        <p:nvSpPr>
          <p:cNvPr id="400" name="Google Shape;400;p28"/>
          <p:cNvSpPr txBox="1"/>
          <p:nvPr/>
        </p:nvSpPr>
        <p:spPr>
          <a:xfrm>
            <a:off x="88225" y="165700"/>
            <a:ext cx="1980000" cy="463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t>MODEL- AKIDA FOMO</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rPr b="1" lang="en-GB" sz="1800"/>
              <a:t>Epoch-50</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rPr b="1" lang="en-GB" sz="1800"/>
              <a:t>Epoch- 100</a:t>
            </a:r>
            <a:endParaRPr b="1" sz="1800"/>
          </a:p>
        </p:txBody>
      </p:sp>
      <p:pic>
        <p:nvPicPr>
          <p:cNvPr id="401" name="Google Shape;401;p28"/>
          <p:cNvPicPr preferRelativeResize="0"/>
          <p:nvPr/>
        </p:nvPicPr>
        <p:blipFill>
          <a:blip r:embed="rId4">
            <a:alphaModFix/>
          </a:blip>
          <a:stretch>
            <a:fillRect/>
          </a:stretch>
        </p:blipFill>
        <p:spPr>
          <a:xfrm>
            <a:off x="2718250" y="0"/>
            <a:ext cx="6425750" cy="2527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05" name="Shape 405"/>
        <p:cNvGrpSpPr/>
        <p:nvPr/>
      </p:nvGrpSpPr>
      <p:grpSpPr>
        <a:xfrm>
          <a:off x="0" y="0"/>
          <a:ext cx="0" cy="0"/>
          <a:chOff x="0" y="0"/>
          <a:chExt cx="0" cy="0"/>
        </a:xfrm>
      </p:grpSpPr>
      <p:pic>
        <p:nvPicPr>
          <p:cNvPr id="406" name="Google Shape;406;p29"/>
          <p:cNvPicPr preferRelativeResize="0"/>
          <p:nvPr/>
        </p:nvPicPr>
        <p:blipFill>
          <a:blip r:embed="rId3">
            <a:alphaModFix/>
          </a:blip>
          <a:stretch>
            <a:fillRect/>
          </a:stretch>
        </p:blipFill>
        <p:spPr>
          <a:xfrm>
            <a:off x="2718250" y="0"/>
            <a:ext cx="6425750" cy="2571749"/>
          </a:xfrm>
          <a:prstGeom prst="rect">
            <a:avLst/>
          </a:prstGeom>
          <a:noFill/>
          <a:ln>
            <a:noFill/>
          </a:ln>
        </p:spPr>
      </p:pic>
      <p:pic>
        <p:nvPicPr>
          <p:cNvPr id="407" name="Google Shape;407;p29"/>
          <p:cNvPicPr preferRelativeResize="0"/>
          <p:nvPr/>
        </p:nvPicPr>
        <p:blipFill>
          <a:blip r:embed="rId4">
            <a:alphaModFix/>
          </a:blip>
          <a:stretch>
            <a:fillRect/>
          </a:stretch>
        </p:blipFill>
        <p:spPr>
          <a:xfrm>
            <a:off x="2718250" y="2571750"/>
            <a:ext cx="6425750" cy="2571750"/>
          </a:xfrm>
          <a:prstGeom prst="rect">
            <a:avLst/>
          </a:prstGeom>
          <a:noFill/>
          <a:ln>
            <a:noFill/>
          </a:ln>
        </p:spPr>
      </p:pic>
      <p:sp>
        <p:nvSpPr>
          <p:cNvPr id="408" name="Google Shape;408;p29"/>
          <p:cNvSpPr txBox="1"/>
          <p:nvPr/>
        </p:nvSpPr>
        <p:spPr>
          <a:xfrm>
            <a:off x="142050" y="187225"/>
            <a:ext cx="1883100" cy="451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t>MODEL - AKIDA FOMO</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rPr b="1" lang="en-GB" sz="1800"/>
              <a:t>Epoch- 150</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rPr b="1" lang="en-GB" sz="1800"/>
              <a:t>Epoch-200</a:t>
            </a:r>
            <a:endParaRPr b="1"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12" name="Shape 412"/>
        <p:cNvGrpSpPr/>
        <p:nvPr/>
      </p:nvGrpSpPr>
      <p:grpSpPr>
        <a:xfrm>
          <a:off x="0" y="0"/>
          <a:ext cx="0" cy="0"/>
          <a:chOff x="0" y="0"/>
          <a:chExt cx="0" cy="0"/>
        </a:xfrm>
      </p:grpSpPr>
      <p:sp>
        <p:nvSpPr>
          <p:cNvPr id="413" name="Google Shape;413;p30"/>
          <p:cNvSpPr txBox="1"/>
          <p:nvPr>
            <p:ph type="ctrTitle"/>
          </p:nvPr>
        </p:nvSpPr>
        <p:spPr>
          <a:xfrm>
            <a:off x="-100" y="0"/>
            <a:ext cx="9144000" cy="421200"/>
          </a:xfrm>
          <a:prstGeom prst="rect">
            <a:avLst/>
          </a:prstGeom>
          <a:solidFill>
            <a:srgbClr val="134F5C"/>
          </a:solidFill>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GB" sz="3200"/>
              <a:t>F1 score chart</a:t>
            </a:r>
            <a:endParaRPr sz="3200"/>
          </a:p>
        </p:txBody>
      </p:sp>
      <p:pic>
        <p:nvPicPr>
          <p:cNvPr id="414" name="Google Shape;414;p30" title="Points scored"/>
          <p:cNvPicPr preferRelativeResize="0"/>
          <p:nvPr/>
        </p:nvPicPr>
        <p:blipFill>
          <a:blip r:embed="rId3">
            <a:alphaModFix/>
          </a:blip>
          <a:stretch>
            <a:fillRect/>
          </a:stretch>
        </p:blipFill>
        <p:spPr>
          <a:xfrm>
            <a:off x="2365375" y="1757975"/>
            <a:ext cx="6778626" cy="3385525"/>
          </a:xfrm>
          <a:prstGeom prst="rect">
            <a:avLst/>
          </a:prstGeom>
          <a:noFill/>
          <a:ln>
            <a:noFill/>
          </a:ln>
        </p:spPr>
      </p:pic>
      <p:pic>
        <p:nvPicPr>
          <p:cNvPr id="415" name="Google Shape;415;p30"/>
          <p:cNvPicPr preferRelativeResize="0"/>
          <p:nvPr/>
        </p:nvPicPr>
        <p:blipFill>
          <a:blip r:embed="rId4">
            <a:alphaModFix/>
          </a:blip>
          <a:stretch>
            <a:fillRect/>
          </a:stretch>
        </p:blipFill>
        <p:spPr>
          <a:xfrm>
            <a:off x="-100" y="421200"/>
            <a:ext cx="3680750" cy="13367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19" name="Shape 419"/>
        <p:cNvGrpSpPr/>
        <p:nvPr/>
      </p:nvGrpSpPr>
      <p:grpSpPr>
        <a:xfrm>
          <a:off x="0" y="0"/>
          <a:ext cx="0" cy="0"/>
          <a:chOff x="0" y="0"/>
          <a:chExt cx="0" cy="0"/>
        </a:xfrm>
      </p:grpSpPr>
      <p:sp>
        <p:nvSpPr>
          <p:cNvPr id="420" name="Google Shape;420;p31"/>
          <p:cNvSpPr txBox="1"/>
          <p:nvPr>
            <p:ph type="ctrTitle"/>
          </p:nvPr>
        </p:nvSpPr>
        <p:spPr>
          <a:xfrm>
            <a:off x="-25" y="0"/>
            <a:ext cx="9144000" cy="432000"/>
          </a:xfrm>
          <a:prstGeom prst="rect">
            <a:avLst/>
          </a:prstGeom>
          <a:solidFill>
            <a:srgbClr val="134F5C"/>
          </a:solidFill>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GB"/>
              <a:t>Heavy Vehicle Classification Score </a:t>
            </a:r>
            <a:endParaRPr/>
          </a:p>
        </p:txBody>
      </p:sp>
      <p:pic>
        <p:nvPicPr>
          <p:cNvPr id="421" name="Google Shape;421;p31" title="Points scored"/>
          <p:cNvPicPr preferRelativeResize="0"/>
          <p:nvPr/>
        </p:nvPicPr>
        <p:blipFill>
          <a:blip r:embed="rId3">
            <a:alphaModFix/>
          </a:blip>
          <a:stretch>
            <a:fillRect/>
          </a:stretch>
        </p:blipFill>
        <p:spPr>
          <a:xfrm>
            <a:off x="2483000" y="1779375"/>
            <a:ext cx="6660999" cy="3364124"/>
          </a:xfrm>
          <a:prstGeom prst="rect">
            <a:avLst/>
          </a:prstGeom>
          <a:noFill/>
          <a:ln>
            <a:noFill/>
          </a:ln>
        </p:spPr>
      </p:pic>
      <p:pic>
        <p:nvPicPr>
          <p:cNvPr id="422" name="Google Shape;422;p31"/>
          <p:cNvPicPr preferRelativeResize="0"/>
          <p:nvPr/>
        </p:nvPicPr>
        <p:blipFill>
          <a:blip r:embed="rId4">
            <a:alphaModFix/>
          </a:blip>
          <a:stretch>
            <a:fillRect/>
          </a:stretch>
        </p:blipFill>
        <p:spPr>
          <a:xfrm>
            <a:off x="-25" y="432000"/>
            <a:ext cx="3530976" cy="1347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82" name="Shape 282"/>
        <p:cNvGrpSpPr/>
        <p:nvPr/>
      </p:nvGrpSpPr>
      <p:grpSpPr>
        <a:xfrm>
          <a:off x="0" y="0"/>
          <a:ext cx="0" cy="0"/>
          <a:chOff x="0" y="0"/>
          <a:chExt cx="0" cy="0"/>
        </a:xfrm>
      </p:grpSpPr>
      <p:sp>
        <p:nvSpPr>
          <p:cNvPr id="283" name="Google Shape;283;p14"/>
          <p:cNvSpPr txBox="1"/>
          <p:nvPr/>
        </p:nvSpPr>
        <p:spPr>
          <a:xfrm>
            <a:off x="0" y="9400"/>
            <a:ext cx="9144000" cy="453300"/>
          </a:xfrm>
          <a:prstGeom prst="rect">
            <a:avLst/>
          </a:prstGeom>
          <a:solidFill>
            <a:srgbClr val="134F5C"/>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000">
                <a:solidFill>
                  <a:schemeClr val="lt1"/>
                </a:solidFill>
                <a:latin typeface="Times New Roman"/>
                <a:ea typeface="Times New Roman"/>
                <a:cs typeface="Times New Roman"/>
                <a:sym typeface="Times New Roman"/>
              </a:rPr>
              <a:t>Brief on Object Detection and its relevance in traffic management</a:t>
            </a:r>
            <a:endParaRPr b="1" sz="2000">
              <a:solidFill>
                <a:schemeClr val="lt1"/>
              </a:solidFill>
              <a:latin typeface="Times New Roman"/>
              <a:ea typeface="Times New Roman"/>
              <a:cs typeface="Times New Roman"/>
              <a:sym typeface="Times New Roman"/>
            </a:endParaRPr>
          </a:p>
        </p:txBody>
      </p:sp>
      <p:sp>
        <p:nvSpPr>
          <p:cNvPr id="284" name="Google Shape;284;p14"/>
          <p:cNvSpPr txBox="1"/>
          <p:nvPr/>
        </p:nvSpPr>
        <p:spPr>
          <a:xfrm>
            <a:off x="87675" y="528250"/>
            <a:ext cx="4484400" cy="461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GB">
                <a:latin typeface="Times New Roman"/>
                <a:ea typeface="Times New Roman"/>
                <a:cs typeface="Times New Roman"/>
                <a:sym typeface="Times New Roman"/>
              </a:rPr>
              <a:t>1.Definition &amp; Purpose</a:t>
            </a:r>
            <a:endParaRPr b="1">
              <a:latin typeface="Times New Roman"/>
              <a:ea typeface="Times New Roman"/>
              <a:cs typeface="Times New Roman"/>
              <a:sym typeface="Times New Roman"/>
            </a:endParaRPr>
          </a:p>
          <a:p>
            <a:pPr indent="-317500" lvl="0" marL="457200" rtl="0" algn="l">
              <a:lnSpc>
                <a:spcPct val="115000"/>
              </a:lnSpc>
              <a:spcBef>
                <a:spcPts val="1200"/>
              </a:spcBef>
              <a:spcAft>
                <a:spcPts val="0"/>
              </a:spcAft>
              <a:buSzPts val="1400"/>
              <a:buFont typeface="Times New Roman"/>
              <a:buChar char="●"/>
            </a:pPr>
            <a:r>
              <a:rPr lang="en-GB">
                <a:latin typeface="Times New Roman"/>
                <a:ea typeface="Times New Roman"/>
                <a:cs typeface="Times New Roman"/>
                <a:sym typeface="Times New Roman"/>
              </a:rPr>
              <a:t>Object detection is a computer vision technology that identifies and locates objects in images/videos using bounding boxes.</a:t>
            </a:r>
            <a:endParaRPr>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a:latin typeface="Times New Roman"/>
                <a:ea typeface="Times New Roman"/>
                <a:cs typeface="Times New Roman"/>
                <a:sym typeface="Times New Roman"/>
              </a:rPr>
              <a:t>2.Applications</a:t>
            </a:r>
            <a:endParaRPr b="1">
              <a:latin typeface="Times New Roman"/>
              <a:ea typeface="Times New Roman"/>
              <a:cs typeface="Times New Roman"/>
              <a:sym typeface="Times New Roman"/>
            </a:endParaRPr>
          </a:p>
          <a:p>
            <a:pPr indent="-317500" lvl="1" marL="914400" rtl="0" algn="l">
              <a:lnSpc>
                <a:spcPct val="115000"/>
              </a:lnSpc>
              <a:spcBef>
                <a:spcPts val="1200"/>
              </a:spcBef>
              <a:spcAft>
                <a:spcPts val="0"/>
              </a:spcAft>
              <a:buSzPts val="1400"/>
              <a:buChar char="○"/>
            </a:pPr>
            <a:r>
              <a:rPr b="1" lang="en-GB">
                <a:latin typeface="Times New Roman"/>
                <a:ea typeface="Times New Roman"/>
                <a:cs typeface="Times New Roman"/>
                <a:sym typeface="Times New Roman"/>
              </a:rPr>
              <a:t>Healthcare:</a:t>
            </a:r>
            <a:r>
              <a:rPr lang="en-GB">
                <a:latin typeface="Times New Roman"/>
                <a:ea typeface="Times New Roman"/>
                <a:cs typeface="Times New Roman"/>
                <a:sym typeface="Times New Roman"/>
              </a:rPr>
              <a:t> Diagnostics</a:t>
            </a:r>
            <a:endParaRPr>
              <a:latin typeface="Times New Roman"/>
              <a:ea typeface="Times New Roman"/>
              <a:cs typeface="Times New Roman"/>
              <a:sym typeface="Times New Roman"/>
            </a:endParaRPr>
          </a:p>
          <a:p>
            <a:pPr indent="-317500" lvl="1" marL="914400" rtl="0" algn="l">
              <a:lnSpc>
                <a:spcPct val="115000"/>
              </a:lnSpc>
              <a:spcBef>
                <a:spcPts val="0"/>
              </a:spcBef>
              <a:spcAft>
                <a:spcPts val="0"/>
              </a:spcAft>
              <a:buSzPts val="1400"/>
              <a:buChar char="○"/>
            </a:pPr>
            <a:r>
              <a:rPr b="1" lang="en-GB">
                <a:latin typeface="Times New Roman"/>
                <a:ea typeface="Times New Roman"/>
                <a:cs typeface="Times New Roman"/>
                <a:sym typeface="Times New Roman"/>
              </a:rPr>
              <a:t>Autonomous Driving:</a:t>
            </a:r>
            <a:r>
              <a:rPr lang="en-GB">
                <a:latin typeface="Times New Roman"/>
                <a:ea typeface="Times New Roman"/>
                <a:cs typeface="Times New Roman"/>
                <a:sym typeface="Times New Roman"/>
              </a:rPr>
              <a:t> Self-driving navigation</a:t>
            </a:r>
            <a:endParaRPr>
              <a:latin typeface="Times New Roman"/>
              <a:ea typeface="Times New Roman"/>
              <a:cs typeface="Times New Roman"/>
              <a:sym typeface="Times New Roman"/>
            </a:endParaRPr>
          </a:p>
          <a:p>
            <a:pPr indent="-317500" lvl="1" marL="914400" rtl="0" algn="l">
              <a:lnSpc>
                <a:spcPct val="115000"/>
              </a:lnSpc>
              <a:spcBef>
                <a:spcPts val="0"/>
              </a:spcBef>
              <a:spcAft>
                <a:spcPts val="0"/>
              </a:spcAft>
              <a:buSzPts val="1400"/>
              <a:buChar char="○"/>
            </a:pPr>
            <a:r>
              <a:rPr b="1" lang="en-GB">
                <a:latin typeface="Times New Roman"/>
                <a:ea typeface="Times New Roman"/>
                <a:cs typeface="Times New Roman"/>
                <a:sym typeface="Times New Roman"/>
              </a:rPr>
              <a:t>Retail:</a:t>
            </a:r>
            <a:r>
              <a:rPr lang="en-GB">
                <a:latin typeface="Times New Roman"/>
                <a:ea typeface="Times New Roman"/>
                <a:cs typeface="Times New Roman"/>
                <a:sym typeface="Times New Roman"/>
              </a:rPr>
              <a:t> Inventory tracking</a:t>
            </a:r>
            <a:endParaRPr>
              <a:latin typeface="Times New Roman"/>
              <a:ea typeface="Times New Roman"/>
              <a:cs typeface="Times New Roman"/>
              <a:sym typeface="Times New Roman"/>
            </a:endParaRPr>
          </a:p>
          <a:p>
            <a:pPr indent="-317500" lvl="1" marL="914400" rtl="0" algn="l">
              <a:lnSpc>
                <a:spcPct val="115000"/>
              </a:lnSpc>
              <a:spcBef>
                <a:spcPts val="0"/>
              </a:spcBef>
              <a:spcAft>
                <a:spcPts val="0"/>
              </a:spcAft>
              <a:buSzPts val="1400"/>
              <a:buChar char="○"/>
            </a:pPr>
            <a:r>
              <a:rPr b="1" lang="en-GB">
                <a:latin typeface="Times New Roman"/>
                <a:ea typeface="Times New Roman"/>
                <a:cs typeface="Times New Roman"/>
                <a:sym typeface="Times New Roman"/>
              </a:rPr>
              <a:t>Manufacturing:</a:t>
            </a:r>
            <a:r>
              <a:rPr lang="en-GB">
                <a:latin typeface="Times New Roman"/>
                <a:ea typeface="Times New Roman"/>
                <a:cs typeface="Times New Roman"/>
                <a:sym typeface="Times New Roman"/>
              </a:rPr>
              <a:t> Quality control</a:t>
            </a:r>
            <a:endParaRPr>
              <a:latin typeface="Times New Roman"/>
              <a:ea typeface="Times New Roman"/>
              <a:cs typeface="Times New Roman"/>
              <a:sym typeface="Times New Roman"/>
            </a:endParaRPr>
          </a:p>
          <a:p>
            <a:pPr indent="-317500" lvl="1" marL="914400" rtl="0" algn="l">
              <a:lnSpc>
                <a:spcPct val="115000"/>
              </a:lnSpc>
              <a:spcBef>
                <a:spcPts val="0"/>
              </a:spcBef>
              <a:spcAft>
                <a:spcPts val="0"/>
              </a:spcAft>
              <a:buSzPts val="1400"/>
              <a:buChar char="○"/>
            </a:pPr>
            <a:r>
              <a:rPr b="1" lang="en-GB">
                <a:latin typeface="Times New Roman"/>
                <a:ea typeface="Times New Roman"/>
                <a:cs typeface="Times New Roman"/>
                <a:sym typeface="Times New Roman"/>
              </a:rPr>
              <a:t>Security:</a:t>
            </a:r>
            <a:r>
              <a:rPr lang="en-GB">
                <a:latin typeface="Times New Roman"/>
                <a:ea typeface="Times New Roman"/>
                <a:cs typeface="Times New Roman"/>
                <a:sym typeface="Times New Roman"/>
              </a:rPr>
              <a:t> Crowd monitoring</a:t>
            </a:r>
            <a:endParaRPr>
              <a:latin typeface="Times New Roman"/>
              <a:ea typeface="Times New Roman"/>
              <a:cs typeface="Times New Roman"/>
              <a:sym typeface="Times New Roman"/>
            </a:endParaRPr>
          </a:p>
          <a:p>
            <a:pPr indent="-317500" lvl="1" marL="914400" rtl="0" algn="l">
              <a:lnSpc>
                <a:spcPct val="115000"/>
              </a:lnSpc>
              <a:spcBef>
                <a:spcPts val="0"/>
              </a:spcBef>
              <a:spcAft>
                <a:spcPts val="0"/>
              </a:spcAft>
              <a:buSzPts val="1400"/>
              <a:buChar char="○"/>
            </a:pPr>
            <a:r>
              <a:rPr b="1" lang="en-GB">
                <a:latin typeface="Times New Roman"/>
                <a:ea typeface="Times New Roman"/>
                <a:cs typeface="Times New Roman"/>
                <a:sym typeface="Times New Roman"/>
              </a:rPr>
              <a:t>Agriculture:</a:t>
            </a:r>
            <a:r>
              <a:rPr lang="en-GB">
                <a:latin typeface="Times New Roman"/>
                <a:ea typeface="Times New Roman"/>
                <a:cs typeface="Times New Roman"/>
                <a:sym typeface="Times New Roman"/>
              </a:rPr>
              <a:t> Crop health assessment</a:t>
            </a:r>
            <a:endParaRPr>
              <a:latin typeface="Times New Roman"/>
              <a:ea typeface="Times New Roman"/>
              <a:cs typeface="Times New Roman"/>
              <a:sym typeface="Times New Roman"/>
            </a:endParaRPr>
          </a:p>
          <a:p>
            <a:pPr indent="0" lvl="0" marL="0" rtl="0" algn="l">
              <a:spcBef>
                <a:spcPts val="1200"/>
              </a:spcBef>
              <a:spcAft>
                <a:spcPts val="0"/>
              </a:spcAft>
              <a:buNone/>
            </a:pPr>
            <a:r>
              <a:rPr b="1" lang="en-GB">
                <a:latin typeface="Times New Roman"/>
                <a:ea typeface="Times New Roman"/>
                <a:cs typeface="Times New Roman"/>
                <a:sym typeface="Times New Roman"/>
              </a:rPr>
              <a:t>3</a:t>
            </a:r>
            <a:r>
              <a:rPr b="1" lang="en-GB">
                <a:latin typeface="Times New Roman"/>
                <a:ea typeface="Times New Roman"/>
                <a:cs typeface="Times New Roman"/>
                <a:sym typeface="Times New Roman"/>
              </a:rPr>
              <a:t>.Optimization for Edge Devices</a:t>
            </a:r>
            <a:endParaRPr b="1">
              <a:latin typeface="Times New Roman"/>
              <a:ea typeface="Times New Roman"/>
              <a:cs typeface="Times New Roman"/>
              <a:sym typeface="Times New Roman"/>
            </a:endParaRPr>
          </a:p>
          <a:p>
            <a:pPr indent="-317500" lvl="0" marL="457200" rtl="0" algn="l">
              <a:lnSpc>
                <a:spcPct val="115000"/>
              </a:lnSpc>
              <a:spcBef>
                <a:spcPts val="1200"/>
              </a:spcBef>
              <a:spcAft>
                <a:spcPts val="0"/>
              </a:spcAft>
              <a:buSzPts val="1400"/>
              <a:buChar char="●"/>
            </a:pPr>
            <a:r>
              <a:rPr b="1" lang="en-GB">
                <a:latin typeface="Times New Roman"/>
                <a:ea typeface="Times New Roman"/>
                <a:cs typeface="Times New Roman"/>
                <a:sym typeface="Times New Roman"/>
              </a:rPr>
              <a:t>Edge Impulse</a:t>
            </a:r>
            <a:r>
              <a:rPr lang="en-GB">
                <a:latin typeface="Times New Roman"/>
                <a:ea typeface="Times New Roman"/>
                <a:cs typeface="Times New Roman"/>
                <a:sym typeface="Times New Roman"/>
              </a:rPr>
              <a:t>.</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Char char="●"/>
            </a:pPr>
            <a:r>
              <a:rPr lang="en-GB">
                <a:latin typeface="Times New Roman"/>
                <a:ea typeface="Times New Roman"/>
                <a:cs typeface="Times New Roman"/>
                <a:sym typeface="Times New Roman"/>
              </a:rPr>
              <a:t>Example: </a:t>
            </a:r>
            <a:r>
              <a:rPr b="1" lang="en-GB">
                <a:latin typeface="Times New Roman"/>
                <a:ea typeface="Times New Roman"/>
                <a:cs typeface="Times New Roman"/>
                <a:sym typeface="Times New Roman"/>
              </a:rPr>
              <a:t>FOMO Algorithm</a:t>
            </a:r>
            <a:r>
              <a:rPr lang="en-GB">
                <a:latin typeface="Times New Roman"/>
                <a:ea typeface="Times New Roman"/>
                <a:cs typeface="Times New Roman"/>
                <a:sym typeface="Times New Roman"/>
              </a:rPr>
              <a:t> by Edge Impulse</a:t>
            </a:r>
            <a:endParaRPr>
              <a:latin typeface="Times New Roman"/>
              <a:ea typeface="Times New Roman"/>
              <a:cs typeface="Times New Roman"/>
              <a:sym typeface="Times New Roman"/>
            </a:endParaRPr>
          </a:p>
          <a:p>
            <a:pPr indent="0" lvl="0" marL="0" rtl="0" algn="l">
              <a:spcBef>
                <a:spcPts val="1200"/>
              </a:spcBef>
              <a:spcAft>
                <a:spcPts val="0"/>
              </a:spcAft>
              <a:buNone/>
            </a:pPr>
            <a:r>
              <a:t/>
            </a:r>
            <a:endParaRPr sz="1700">
              <a:latin typeface="Times New Roman"/>
              <a:ea typeface="Times New Roman"/>
              <a:cs typeface="Times New Roman"/>
              <a:sym typeface="Times New Roman"/>
            </a:endParaRPr>
          </a:p>
        </p:txBody>
      </p:sp>
      <p:pic>
        <p:nvPicPr>
          <p:cNvPr id="285" name="Google Shape;285;p14"/>
          <p:cNvPicPr preferRelativeResize="0"/>
          <p:nvPr/>
        </p:nvPicPr>
        <p:blipFill>
          <a:blip r:embed="rId3">
            <a:alphaModFix/>
          </a:blip>
          <a:stretch>
            <a:fillRect/>
          </a:stretch>
        </p:blipFill>
        <p:spPr>
          <a:xfrm>
            <a:off x="4756575" y="615100"/>
            <a:ext cx="4235024" cy="1956650"/>
          </a:xfrm>
          <a:prstGeom prst="rect">
            <a:avLst/>
          </a:prstGeom>
          <a:noFill/>
          <a:ln>
            <a:noFill/>
          </a:ln>
        </p:spPr>
      </p:pic>
      <p:pic>
        <p:nvPicPr>
          <p:cNvPr id="286" name="Google Shape;286;p14"/>
          <p:cNvPicPr preferRelativeResize="0"/>
          <p:nvPr/>
        </p:nvPicPr>
        <p:blipFill>
          <a:blip r:embed="rId4">
            <a:alphaModFix/>
          </a:blip>
          <a:stretch>
            <a:fillRect/>
          </a:stretch>
        </p:blipFill>
        <p:spPr>
          <a:xfrm>
            <a:off x="4756575" y="2724150"/>
            <a:ext cx="4235024" cy="2011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26" name="Shape 426"/>
        <p:cNvGrpSpPr/>
        <p:nvPr/>
      </p:nvGrpSpPr>
      <p:grpSpPr>
        <a:xfrm>
          <a:off x="0" y="0"/>
          <a:ext cx="0" cy="0"/>
          <a:chOff x="0" y="0"/>
          <a:chExt cx="0" cy="0"/>
        </a:xfrm>
      </p:grpSpPr>
      <p:sp>
        <p:nvSpPr>
          <p:cNvPr id="427" name="Google Shape;427;p32"/>
          <p:cNvSpPr txBox="1"/>
          <p:nvPr>
            <p:ph type="ctrTitle"/>
          </p:nvPr>
        </p:nvSpPr>
        <p:spPr>
          <a:xfrm>
            <a:off x="-75" y="0"/>
            <a:ext cx="9144000" cy="688800"/>
          </a:xfrm>
          <a:prstGeom prst="rect">
            <a:avLst/>
          </a:prstGeom>
          <a:solidFill>
            <a:srgbClr val="134F5C"/>
          </a:solidFill>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GB"/>
              <a:t>FUTURE WORKS</a:t>
            </a:r>
            <a:endParaRPr/>
          </a:p>
        </p:txBody>
      </p:sp>
      <p:sp>
        <p:nvSpPr>
          <p:cNvPr id="428" name="Google Shape;428;p32"/>
          <p:cNvSpPr txBox="1"/>
          <p:nvPr/>
        </p:nvSpPr>
        <p:spPr>
          <a:xfrm>
            <a:off x="109075" y="688800"/>
            <a:ext cx="5047200" cy="42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Times New Roman"/>
                <a:ea typeface="Times New Roman"/>
                <a:cs typeface="Times New Roman"/>
                <a:sym typeface="Times New Roman"/>
              </a:rPr>
              <a:t>Future Applications</a:t>
            </a:r>
            <a:r>
              <a:rPr lang="en-GB" sz="1600">
                <a:latin typeface="Times New Roman"/>
                <a:ea typeface="Times New Roman"/>
                <a:cs typeface="Times New Roman"/>
                <a:sym typeface="Times New Roman"/>
              </a:rPr>
              <a:t>:</a:t>
            </a:r>
            <a:endParaRPr sz="1600">
              <a:latin typeface="Times New Roman"/>
              <a:ea typeface="Times New Roman"/>
              <a:cs typeface="Times New Roman"/>
              <a:sym typeface="Times New Roman"/>
            </a:endParaRPr>
          </a:p>
          <a:p>
            <a:pPr indent="-330200" lvl="0" marL="457200" rtl="0" algn="l">
              <a:lnSpc>
                <a:spcPct val="115000"/>
              </a:lnSpc>
              <a:spcBef>
                <a:spcPts val="1200"/>
              </a:spcBef>
              <a:spcAft>
                <a:spcPts val="0"/>
              </a:spcAft>
              <a:buSzPts val="1600"/>
              <a:buChar char="●"/>
            </a:pPr>
            <a:r>
              <a:rPr b="1" lang="en-GB" sz="1600">
                <a:latin typeface="Times New Roman"/>
                <a:ea typeface="Times New Roman"/>
                <a:cs typeface="Times New Roman"/>
                <a:sym typeface="Times New Roman"/>
              </a:rPr>
              <a:t>Export Model to Sensors</a:t>
            </a:r>
            <a:r>
              <a:rPr lang="en-GB" sz="1600">
                <a:latin typeface="Times New Roman"/>
                <a:ea typeface="Times New Roman"/>
                <a:cs typeface="Times New Roman"/>
                <a:sym typeface="Times New Roman"/>
              </a:rPr>
              <a:t>: Deploy on various sensors to gather real-time data for on-ground applications.</a:t>
            </a:r>
            <a:endParaRPr sz="1600">
              <a:latin typeface="Times New Roman"/>
              <a:ea typeface="Times New Roman"/>
              <a:cs typeface="Times New Roman"/>
              <a:sym typeface="Times New Roman"/>
            </a:endParaRPr>
          </a:p>
          <a:p>
            <a:pPr indent="-330200" lvl="0" marL="457200" rtl="0" algn="l">
              <a:lnSpc>
                <a:spcPct val="115000"/>
              </a:lnSpc>
              <a:spcBef>
                <a:spcPts val="0"/>
              </a:spcBef>
              <a:spcAft>
                <a:spcPts val="0"/>
              </a:spcAft>
              <a:buSzPts val="1600"/>
              <a:buChar char="●"/>
            </a:pPr>
            <a:r>
              <a:rPr b="1" lang="en-GB" sz="1600">
                <a:latin typeface="Times New Roman"/>
                <a:ea typeface="Times New Roman"/>
                <a:cs typeface="Times New Roman"/>
                <a:sym typeface="Times New Roman"/>
              </a:rPr>
              <a:t>Highway Design Optimization</a:t>
            </a:r>
            <a:r>
              <a:rPr lang="en-GB" sz="1600">
                <a:latin typeface="Times New Roman"/>
                <a:ea typeface="Times New Roman"/>
                <a:cs typeface="Times New Roman"/>
                <a:sym typeface="Times New Roman"/>
              </a:rPr>
              <a:t>: Use insights to inform </a:t>
            </a:r>
            <a:r>
              <a:rPr b="1" lang="en-GB" sz="1600">
                <a:latin typeface="Times New Roman"/>
                <a:ea typeface="Times New Roman"/>
                <a:cs typeface="Times New Roman"/>
                <a:sym typeface="Times New Roman"/>
              </a:rPr>
              <a:t>road design and expansion</a:t>
            </a:r>
            <a:r>
              <a:rPr lang="en-GB" sz="1600">
                <a:latin typeface="Times New Roman"/>
                <a:ea typeface="Times New Roman"/>
                <a:cs typeface="Times New Roman"/>
                <a:sym typeface="Times New Roman"/>
              </a:rPr>
              <a:t>.</a:t>
            </a:r>
            <a:endParaRPr sz="1600">
              <a:latin typeface="Times New Roman"/>
              <a:ea typeface="Times New Roman"/>
              <a:cs typeface="Times New Roman"/>
              <a:sym typeface="Times New Roman"/>
            </a:endParaRPr>
          </a:p>
          <a:p>
            <a:pPr indent="-330200" lvl="0" marL="457200" rtl="0" algn="l">
              <a:lnSpc>
                <a:spcPct val="115000"/>
              </a:lnSpc>
              <a:spcBef>
                <a:spcPts val="0"/>
              </a:spcBef>
              <a:spcAft>
                <a:spcPts val="0"/>
              </a:spcAft>
              <a:buSzPts val="1600"/>
              <a:buChar char="●"/>
            </a:pPr>
            <a:r>
              <a:rPr b="1" lang="en-GB" sz="1600">
                <a:latin typeface="Times New Roman"/>
                <a:ea typeface="Times New Roman"/>
                <a:cs typeface="Times New Roman"/>
                <a:sym typeface="Times New Roman"/>
              </a:rPr>
              <a:t>Overspeeding &amp; Lane Detection</a:t>
            </a:r>
            <a:r>
              <a:rPr lang="en-GB" sz="1600">
                <a:latin typeface="Times New Roman"/>
                <a:ea typeface="Times New Roman"/>
                <a:cs typeface="Times New Roman"/>
                <a:sym typeface="Times New Roman"/>
              </a:rPr>
              <a:t>: Enable tracking of </a:t>
            </a:r>
            <a:r>
              <a:rPr b="1" lang="en-GB" sz="1600">
                <a:latin typeface="Times New Roman"/>
                <a:ea typeface="Times New Roman"/>
                <a:cs typeface="Times New Roman"/>
                <a:sym typeface="Times New Roman"/>
              </a:rPr>
              <a:t>overspeeding</a:t>
            </a:r>
            <a:r>
              <a:rPr lang="en-GB" sz="1600">
                <a:latin typeface="Times New Roman"/>
                <a:ea typeface="Times New Roman"/>
                <a:cs typeface="Times New Roman"/>
                <a:sym typeface="Times New Roman"/>
              </a:rPr>
              <a:t> vehicles and detect </a:t>
            </a:r>
            <a:r>
              <a:rPr b="1" lang="en-GB" sz="1600">
                <a:latin typeface="Times New Roman"/>
                <a:ea typeface="Times New Roman"/>
                <a:cs typeface="Times New Roman"/>
                <a:sym typeface="Times New Roman"/>
              </a:rPr>
              <a:t>lane violations</a:t>
            </a:r>
            <a:r>
              <a:rPr lang="en-GB" sz="1600">
                <a:latin typeface="Times New Roman"/>
                <a:ea typeface="Times New Roman"/>
                <a:cs typeface="Times New Roman"/>
                <a:sym typeface="Times New Roman"/>
              </a:rPr>
              <a:t> to enhance road safety.</a:t>
            </a:r>
            <a:endParaRPr sz="16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GB" sz="1600">
                <a:latin typeface="Times New Roman"/>
                <a:ea typeface="Times New Roman"/>
                <a:cs typeface="Times New Roman"/>
                <a:sym typeface="Times New Roman"/>
              </a:rPr>
              <a:t>Impact on Infrastructure</a:t>
            </a:r>
            <a:r>
              <a:rPr lang="en-GB" sz="1600">
                <a:latin typeface="Times New Roman"/>
                <a:ea typeface="Times New Roman"/>
                <a:cs typeface="Times New Roman"/>
                <a:sym typeface="Times New Roman"/>
              </a:rPr>
              <a:t>:</a:t>
            </a:r>
            <a:endParaRPr sz="1600">
              <a:latin typeface="Times New Roman"/>
              <a:ea typeface="Times New Roman"/>
              <a:cs typeface="Times New Roman"/>
              <a:sym typeface="Times New Roman"/>
            </a:endParaRPr>
          </a:p>
          <a:p>
            <a:pPr indent="-330200" lvl="0" marL="457200" rtl="0" algn="l">
              <a:lnSpc>
                <a:spcPct val="115000"/>
              </a:lnSpc>
              <a:spcBef>
                <a:spcPts val="1200"/>
              </a:spcBef>
              <a:spcAft>
                <a:spcPts val="0"/>
              </a:spcAft>
              <a:buSzPts val="1600"/>
              <a:buChar char="●"/>
            </a:pPr>
            <a:r>
              <a:rPr lang="en-GB" sz="1600">
                <a:latin typeface="Times New Roman"/>
                <a:ea typeface="Times New Roman"/>
                <a:cs typeface="Times New Roman"/>
                <a:sym typeface="Times New Roman"/>
              </a:rPr>
              <a:t>Aids in </a:t>
            </a:r>
            <a:r>
              <a:rPr b="1" lang="en-GB" sz="1600">
                <a:latin typeface="Times New Roman"/>
                <a:ea typeface="Times New Roman"/>
                <a:cs typeface="Times New Roman"/>
                <a:sym typeface="Times New Roman"/>
              </a:rPr>
              <a:t>traffic volume analysis</a:t>
            </a:r>
            <a:r>
              <a:rPr lang="en-GB" sz="1600">
                <a:latin typeface="Times New Roman"/>
                <a:ea typeface="Times New Roman"/>
                <a:cs typeface="Times New Roman"/>
                <a:sym typeface="Times New Roman"/>
              </a:rPr>
              <a:t> and </a:t>
            </a:r>
            <a:r>
              <a:rPr b="1" lang="en-GB" sz="1600">
                <a:latin typeface="Times New Roman"/>
                <a:ea typeface="Times New Roman"/>
                <a:cs typeface="Times New Roman"/>
                <a:sym typeface="Times New Roman"/>
              </a:rPr>
              <a:t>design planning</a:t>
            </a:r>
            <a:r>
              <a:rPr lang="en-GB" sz="1600">
                <a:latin typeface="Times New Roman"/>
                <a:ea typeface="Times New Roman"/>
                <a:cs typeface="Times New Roman"/>
                <a:sym typeface="Times New Roman"/>
              </a:rPr>
              <a:t>, contributing to smarter, safer highway management.</a:t>
            </a:r>
            <a:endParaRPr sz="1600">
              <a:latin typeface="Times New Roman"/>
              <a:ea typeface="Times New Roman"/>
              <a:cs typeface="Times New Roman"/>
              <a:sym typeface="Times New Roman"/>
            </a:endParaRPr>
          </a:p>
        </p:txBody>
      </p:sp>
      <p:pic>
        <p:nvPicPr>
          <p:cNvPr id="429" name="Google Shape;429;p32"/>
          <p:cNvPicPr preferRelativeResize="0"/>
          <p:nvPr/>
        </p:nvPicPr>
        <p:blipFill>
          <a:blip r:embed="rId3">
            <a:alphaModFix/>
          </a:blip>
          <a:stretch>
            <a:fillRect/>
          </a:stretch>
        </p:blipFill>
        <p:spPr>
          <a:xfrm>
            <a:off x="5094800" y="688800"/>
            <a:ext cx="4049198" cy="445470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433" name="Shape 433"/>
        <p:cNvGrpSpPr/>
        <p:nvPr/>
      </p:nvGrpSpPr>
      <p:grpSpPr>
        <a:xfrm>
          <a:off x="0" y="0"/>
          <a:ext cx="0" cy="0"/>
          <a:chOff x="0" y="0"/>
          <a:chExt cx="0" cy="0"/>
        </a:xfrm>
      </p:grpSpPr>
      <p:sp>
        <p:nvSpPr>
          <p:cNvPr id="434" name="Google Shape;434;p33"/>
          <p:cNvSpPr txBox="1"/>
          <p:nvPr>
            <p:ph type="ctrTitle"/>
          </p:nvPr>
        </p:nvSpPr>
        <p:spPr>
          <a:xfrm>
            <a:off x="289350" y="608650"/>
            <a:ext cx="8374500" cy="187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9600">
                <a:latin typeface="Times New Roman"/>
                <a:ea typeface="Times New Roman"/>
                <a:cs typeface="Times New Roman"/>
                <a:sym typeface="Times New Roman"/>
              </a:rPr>
              <a:t>THANK YOU</a:t>
            </a:r>
            <a:endParaRPr sz="9600">
              <a:latin typeface="Times New Roman"/>
              <a:ea typeface="Times New Roman"/>
              <a:cs typeface="Times New Roman"/>
              <a:sym typeface="Times New Roman"/>
            </a:endParaRPr>
          </a:p>
        </p:txBody>
      </p:sp>
      <p:sp>
        <p:nvSpPr>
          <p:cNvPr id="435" name="Google Shape;435;p33"/>
          <p:cNvSpPr txBox="1"/>
          <p:nvPr>
            <p:ph idx="1" type="subTitle"/>
          </p:nvPr>
        </p:nvSpPr>
        <p:spPr>
          <a:xfrm>
            <a:off x="2301200" y="3800400"/>
            <a:ext cx="3827400" cy="134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2100">
                <a:latin typeface="Times New Roman"/>
                <a:ea typeface="Times New Roman"/>
                <a:cs typeface="Times New Roman"/>
                <a:sym typeface="Times New Roman"/>
              </a:rPr>
              <a:t>PRESENTED BY:</a:t>
            </a:r>
            <a:endParaRPr b="1" sz="2100">
              <a:latin typeface="Times New Roman"/>
              <a:ea typeface="Times New Roman"/>
              <a:cs typeface="Times New Roman"/>
              <a:sym typeface="Times New Roman"/>
            </a:endParaRPr>
          </a:p>
          <a:p>
            <a:pPr indent="0" lvl="0" marL="0" rtl="0" algn="l">
              <a:spcBef>
                <a:spcPts val="0"/>
              </a:spcBef>
              <a:spcAft>
                <a:spcPts val="0"/>
              </a:spcAft>
              <a:buNone/>
            </a:pPr>
            <a:r>
              <a:rPr lang="en-GB">
                <a:latin typeface="Times New Roman"/>
                <a:ea typeface="Times New Roman"/>
                <a:cs typeface="Times New Roman"/>
                <a:sym typeface="Times New Roman"/>
              </a:rPr>
              <a:t>Abhishek Raj:                  21065004</a:t>
            </a:r>
            <a:endParaRPr>
              <a:latin typeface="Times New Roman"/>
              <a:ea typeface="Times New Roman"/>
              <a:cs typeface="Times New Roman"/>
              <a:sym typeface="Times New Roman"/>
            </a:endParaRPr>
          </a:p>
          <a:p>
            <a:pPr indent="0" lvl="0" marL="0" rtl="0" algn="l">
              <a:spcBef>
                <a:spcPts val="0"/>
              </a:spcBef>
              <a:spcAft>
                <a:spcPts val="0"/>
              </a:spcAft>
              <a:buNone/>
            </a:pPr>
            <a:r>
              <a:rPr lang="en-GB">
                <a:latin typeface="Times New Roman"/>
                <a:ea typeface="Times New Roman"/>
                <a:cs typeface="Times New Roman"/>
                <a:sym typeface="Times New Roman"/>
              </a:rPr>
              <a:t>Adarsh Raj:                      21065005</a:t>
            </a:r>
            <a:endParaRPr>
              <a:latin typeface="Times New Roman"/>
              <a:ea typeface="Times New Roman"/>
              <a:cs typeface="Times New Roman"/>
              <a:sym typeface="Times New Roman"/>
            </a:endParaRPr>
          </a:p>
          <a:p>
            <a:pPr indent="0" lvl="0" marL="0" rtl="0" algn="l">
              <a:spcBef>
                <a:spcPts val="0"/>
              </a:spcBef>
              <a:spcAft>
                <a:spcPts val="0"/>
              </a:spcAft>
              <a:buNone/>
            </a:pPr>
            <a:r>
              <a:rPr lang="en-GB">
                <a:latin typeface="Times New Roman"/>
                <a:ea typeface="Times New Roman"/>
                <a:cs typeface="Times New Roman"/>
                <a:sym typeface="Times New Roman"/>
              </a:rPr>
              <a:t>Akhilesh Kumar Meena: 21065008</a:t>
            </a:r>
            <a:endParaRPr>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90" name="Shape 290"/>
        <p:cNvGrpSpPr/>
        <p:nvPr/>
      </p:nvGrpSpPr>
      <p:grpSpPr>
        <a:xfrm>
          <a:off x="0" y="0"/>
          <a:ext cx="0" cy="0"/>
          <a:chOff x="0" y="0"/>
          <a:chExt cx="0" cy="0"/>
        </a:xfrm>
      </p:grpSpPr>
      <p:sp>
        <p:nvSpPr>
          <p:cNvPr id="291" name="Google Shape;291;p15"/>
          <p:cNvSpPr txBox="1"/>
          <p:nvPr/>
        </p:nvSpPr>
        <p:spPr>
          <a:xfrm>
            <a:off x="0" y="0"/>
            <a:ext cx="9144000" cy="478500"/>
          </a:xfrm>
          <a:prstGeom prst="rect">
            <a:avLst/>
          </a:prstGeom>
          <a:solidFill>
            <a:srgbClr val="134F5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chemeClr val="lt1"/>
                </a:solidFill>
                <a:latin typeface="Times New Roman"/>
                <a:ea typeface="Times New Roman"/>
                <a:cs typeface="Times New Roman"/>
                <a:sym typeface="Times New Roman"/>
              </a:rPr>
              <a:t>                                             </a:t>
            </a:r>
            <a:r>
              <a:rPr b="1" lang="en-GB" sz="2000">
                <a:solidFill>
                  <a:schemeClr val="lt1"/>
                </a:solidFill>
                <a:latin typeface="Times New Roman"/>
                <a:ea typeface="Times New Roman"/>
                <a:cs typeface="Times New Roman"/>
                <a:sym typeface="Times New Roman"/>
              </a:rPr>
              <a:t>Challenges in Traffic Management:</a:t>
            </a:r>
            <a:endParaRPr b="1" sz="2000">
              <a:solidFill>
                <a:schemeClr val="lt1"/>
              </a:solidFill>
              <a:latin typeface="Times New Roman"/>
              <a:ea typeface="Times New Roman"/>
              <a:cs typeface="Times New Roman"/>
              <a:sym typeface="Times New Roman"/>
            </a:endParaRPr>
          </a:p>
        </p:txBody>
      </p:sp>
      <p:pic>
        <p:nvPicPr>
          <p:cNvPr id="292" name="Google Shape;292;p15"/>
          <p:cNvPicPr preferRelativeResize="0"/>
          <p:nvPr/>
        </p:nvPicPr>
        <p:blipFill>
          <a:blip r:embed="rId3">
            <a:alphaModFix/>
          </a:blip>
          <a:stretch>
            <a:fillRect/>
          </a:stretch>
        </p:blipFill>
        <p:spPr>
          <a:xfrm>
            <a:off x="4724400" y="478500"/>
            <a:ext cx="4419601" cy="4665000"/>
          </a:xfrm>
          <a:prstGeom prst="rect">
            <a:avLst/>
          </a:prstGeom>
          <a:noFill/>
          <a:ln>
            <a:noFill/>
          </a:ln>
        </p:spPr>
      </p:pic>
      <p:sp>
        <p:nvSpPr>
          <p:cNvPr id="293" name="Google Shape;293;p15"/>
          <p:cNvSpPr txBox="1"/>
          <p:nvPr/>
        </p:nvSpPr>
        <p:spPr>
          <a:xfrm>
            <a:off x="106325" y="594100"/>
            <a:ext cx="4530900" cy="439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700">
                <a:latin typeface="Times New Roman"/>
                <a:ea typeface="Times New Roman"/>
                <a:cs typeface="Times New Roman"/>
                <a:sym typeface="Times New Roman"/>
              </a:rPr>
              <a:t>1. Real-Time Vehicle Detection and Classification</a:t>
            </a:r>
            <a:endParaRPr b="1" sz="1700">
              <a:latin typeface="Times New Roman"/>
              <a:ea typeface="Times New Roman"/>
              <a:cs typeface="Times New Roman"/>
              <a:sym typeface="Times New Roman"/>
            </a:endParaRPr>
          </a:p>
          <a:p>
            <a:pPr indent="0" lvl="0" marL="0" rtl="0" algn="l">
              <a:spcBef>
                <a:spcPts val="0"/>
              </a:spcBef>
              <a:spcAft>
                <a:spcPts val="0"/>
              </a:spcAft>
              <a:buNone/>
            </a:pPr>
            <a:r>
              <a:t/>
            </a:r>
            <a:endParaRPr b="1" sz="1700">
              <a:latin typeface="Times New Roman"/>
              <a:ea typeface="Times New Roman"/>
              <a:cs typeface="Times New Roman"/>
              <a:sym typeface="Times New Roman"/>
            </a:endParaRPr>
          </a:p>
          <a:p>
            <a:pPr indent="0" lvl="0" marL="0" rtl="0" algn="l">
              <a:spcBef>
                <a:spcPts val="0"/>
              </a:spcBef>
              <a:spcAft>
                <a:spcPts val="0"/>
              </a:spcAft>
              <a:buNone/>
            </a:pPr>
            <a:r>
              <a:rPr b="1" lang="en-GB" sz="1700">
                <a:latin typeface="Times New Roman"/>
                <a:ea typeface="Times New Roman"/>
                <a:cs typeface="Times New Roman"/>
                <a:sym typeface="Times New Roman"/>
              </a:rPr>
              <a:t>2.Speed Monitoring and Violation Detection</a:t>
            </a:r>
            <a:endParaRPr b="1" sz="1700">
              <a:latin typeface="Times New Roman"/>
              <a:ea typeface="Times New Roman"/>
              <a:cs typeface="Times New Roman"/>
              <a:sym typeface="Times New Roman"/>
            </a:endParaRPr>
          </a:p>
          <a:p>
            <a:pPr indent="0" lvl="0" marL="0" rtl="0" algn="l">
              <a:spcBef>
                <a:spcPts val="0"/>
              </a:spcBef>
              <a:spcAft>
                <a:spcPts val="0"/>
              </a:spcAft>
              <a:buNone/>
            </a:pPr>
            <a:r>
              <a:t/>
            </a:r>
            <a:endParaRPr b="1" sz="1700">
              <a:latin typeface="Times New Roman"/>
              <a:ea typeface="Times New Roman"/>
              <a:cs typeface="Times New Roman"/>
              <a:sym typeface="Times New Roman"/>
            </a:endParaRPr>
          </a:p>
          <a:p>
            <a:pPr indent="0" lvl="0" marL="0" rtl="0" algn="l">
              <a:spcBef>
                <a:spcPts val="0"/>
              </a:spcBef>
              <a:spcAft>
                <a:spcPts val="0"/>
              </a:spcAft>
              <a:buNone/>
            </a:pPr>
            <a:r>
              <a:rPr b="1" lang="en-GB" sz="1700">
                <a:latin typeface="Times New Roman"/>
                <a:ea typeface="Times New Roman"/>
                <a:cs typeface="Times New Roman"/>
                <a:sym typeface="Times New Roman"/>
              </a:rPr>
              <a:t>3.Automatic Number Plate Recognition (ANPR)</a:t>
            </a:r>
            <a:endParaRPr b="1" sz="1700">
              <a:latin typeface="Times New Roman"/>
              <a:ea typeface="Times New Roman"/>
              <a:cs typeface="Times New Roman"/>
              <a:sym typeface="Times New Roman"/>
            </a:endParaRPr>
          </a:p>
          <a:p>
            <a:pPr indent="0" lvl="0" marL="0" rtl="0" algn="l">
              <a:spcBef>
                <a:spcPts val="0"/>
              </a:spcBef>
              <a:spcAft>
                <a:spcPts val="0"/>
              </a:spcAft>
              <a:buNone/>
            </a:pPr>
            <a:r>
              <a:t/>
            </a:r>
            <a:endParaRPr b="1" sz="1700">
              <a:latin typeface="Times New Roman"/>
              <a:ea typeface="Times New Roman"/>
              <a:cs typeface="Times New Roman"/>
              <a:sym typeface="Times New Roman"/>
            </a:endParaRPr>
          </a:p>
          <a:p>
            <a:pPr indent="0" lvl="0" marL="0" rtl="0" algn="l">
              <a:spcBef>
                <a:spcPts val="0"/>
              </a:spcBef>
              <a:spcAft>
                <a:spcPts val="0"/>
              </a:spcAft>
              <a:buNone/>
            </a:pPr>
            <a:r>
              <a:rPr b="1" lang="en-GB" sz="1700">
                <a:latin typeface="Times New Roman"/>
                <a:ea typeface="Times New Roman"/>
                <a:cs typeface="Times New Roman"/>
                <a:sym typeface="Times New Roman"/>
              </a:rPr>
              <a:t>4.Lane Discipline and Driving Behavior </a:t>
            </a:r>
            <a:endParaRPr b="1" sz="1700">
              <a:latin typeface="Times New Roman"/>
              <a:ea typeface="Times New Roman"/>
              <a:cs typeface="Times New Roman"/>
              <a:sym typeface="Times New Roman"/>
            </a:endParaRPr>
          </a:p>
          <a:p>
            <a:pPr indent="0" lvl="0" marL="0" rtl="0" algn="l">
              <a:spcBef>
                <a:spcPts val="0"/>
              </a:spcBef>
              <a:spcAft>
                <a:spcPts val="0"/>
              </a:spcAft>
              <a:buNone/>
            </a:pPr>
            <a:r>
              <a:rPr b="1" lang="en-GB" sz="1700">
                <a:latin typeface="Times New Roman"/>
                <a:ea typeface="Times New Roman"/>
                <a:cs typeface="Times New Roman"/>
                <a:sym typeface="Times New Roman"/>
              </a:rPr>
              <a:t>   Monitoring</a:t>
            </a:r>
            <a:endParaRPr b="1" sz="1700">
              <a:latin typeface="Times New Roman"/>
              <a:ea typeface="Times New Roman"/>
              <a:cs typeface="Times New Roman"/>
              <a:sym typeface="Times New Roman"/>
            </a:endParaRPr>
          </a:p>
          <a:p>
            <a:pPr indent="0" lvl="0" marL="0" rtl="0" algn="l">
              <a:spcBef>
                <a:spcPts val="0"/>
              </a:spcBef>
              <a:spcAft>
                <a:spcPts val="0"/>
              </a:spcAft>
              <a:buNone/>
            </a:pPr>
            <a:r>
              <a:t/>
            </a:r>
            <a:endParaRPr b="1" sz="1700">
              <a:latin typeface="Times New Roman"/>
              <a:ea typeface="Times New Roman"/>
              <a:cs typeface="Times New Roman"/>
              <a:sym typeface="Times New Roman"/>
            </a:endParaRPr>
          </a:p>
          <a:p>
            <a:pPr indent="0" lvl="0" marL="0" rtl="0" algn="l">
              <a:spcBef>
                <a:spcPts val="0"/>
              </a:spcBef>
              <a:spcAft>
                <a:spcPts val="0"/>
              </a:spcAft>
              <a:buNone/>
            </a:pPr>
            <a:r>
              <a:rPr b="1" lang="en-GB" sz="1700">
                <a:latin typeface="Times New Roman"/>
                <a:ea typeface="Times New Roman"/>
                <a:cs typeface="Times New Roman"/>
                <a:sym typeface="Times New Roman"/>
              </a:rPr>
              <a:t>5.Traffic Flow Prediction and Management</a:t>
            </a:r>
            <a:endParaRPr b="1" sz="1700">
              <a:latin typeface="Times New Roman"/>
              <a:ea typeface="Times New Roman"/>
              <a:cs typeface="Times New Roman"/>
              <a:sym typeface="Times New Roman"/>
            </a:endParaRPr>
          </a:p>
          <a:p>
            <a:pPr indent="0" lvl="0" marL="0" rtl="0" algn="l">
              <a:spcBef>
                <a:spcPts val="0"/>
              </a:spcBef>
              <a:spcAft>
                <a:spcPts val="0"/>
              </a:spcAft>
              <a:buNone/>
            </a:pPr>
            <a:r>
              <a:t/>
            </a:r>
            <a:endParaRPr b="1" sz="1700">
              <a:latin typeface="Times New Roman"/>
              <a:ea typeface="Times New Roman"/>
              <a:cs typeface="Times New Roman"/>
              <a:sym typeface="Times New Roman"/>
            </a:endParaRPr>
          </a:p>
          <a:p>
            <a:pPr indent="0" lvl="0" marL="0" rtl="0" algn="l">
              <a:spcBef>
                <a:spcPts val="0"/>
              </a:spcBef>
              <a:spcAft>
                <a:spcPts val="0"/>
              </a:spcAft>
              <a:buNone/>
            </a:pPr>
            <a:r>
              <a:rPr b="1" lang="en-GB" sz="1700">
                <a:latin typeface="Times New Roman"/>
                <a:ea typeface="Times New Roman"/>
                <a:cs typeface="Times New Roman"/>
                <a:sym typeface="Times New Roman"/>
              </a:rPr>
              <a:t>6.Integration with Autonomous Vehicles</a:t>
            </a:r>
            <a:endParaRPr b="1" sz="17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97" name="Shape 297"/>
        <p:cNvGrpSpPr/>
        <p:nvPr/>
      </p:nvGrpSpPr>
      <p:grpSpPr>
        <a:xfrm>
          <a:off x="0" y="0"/>
          <a:ext cx="0" cy="0"/>
          <a:chOff x="0" y="0"/>
          <a:chExt cx="0" cy="0"/>
        </a:xfrm>
      </p:grpSpPr>
      <p:sp>
        <p:nvSpPr>
          <p:cNvPr id="298" name="Google Shape;298;p16"/>
          <p:cNvSpPr txBox="1"/>
          <p:nvPr/>
        </p:nvSpPr>
        <p:spPr>
          <a:xfrm>
            <a:off x="0" y="0"/>
            <a:ext cx="9144000" cy="528300"/>
          </a:xfrm>
          <a:prstGeom prst="rect">
            <a:avLst/>
          </a:prstGeom>
          <a:solidFill>
            <a:srgbClr val="134F5C"/>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200">
                <a:solidFill>
                  <a:schemeClr val="lt1"/>
                </a:solidFill>
                <a:latin typeface="Times New Roman"/>
                <a:ea typeface="Times New Roman"/>
                <a:cs typeface="Times New Roman"/>
                <a:sym typeface="Times New Roman"/>
              </a:rPr>
              <a:t>Architecture</a:t>
            </a:r>
            <a:endParaRPr b="1" sz="2200">
              <a:solidFill>
                <a:schemeClr val="lt1"/>
              </a:solidFill>
              <a:latin typeface="Times New Roman"/>
              <a:ea typeface="Times New Roman"/>
              <a:cs typeface="Times New Roman"/>
              <a:sym typeface="Times New Roman"/>
            </a:endParaRPr>
          </a:p>
        </p:txBody>
      </p:sp>
      <p:sp>
        <p:nvSpPr>
          <p:cNvPr id="299" name="Google Shape;299;p16"/>
          <p:cNvSpPr txBox="1"/>
          <p:nvPr/>
        </p:nvSpPr>
        <p:spPr>
          <a:xfrm>
            <a:off x="0" y="934650"/>
            <a:ext cx="3146100" cy="38496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Times New Roman"/>
              <a:buChar char="●"/>
            </a:pPr>
            <a:r>
              <a:rPr b="1" lang="en-GB" sz="1500">
                <a:latin typeface="Times New Roman"/>
                <a:ea typeface="Times New Roman"/>
                <a:cs typeface="Times New Roman"/>
                <a:sym typeface="Times New Roman"/>
              </a:rPr>
              <a:t>We specifically used FOMO, which is Faster Objects, More Objects and YOLO, which means You Only Look Once, when deploying our model.  </a:t>
            </a:r>
            <a:endParaRPr b="1" sz="1500">
              <a:latin typeface="Times New Roman"/>
              <a:ea typeface="Times New Roman"/>
              <a:cs typeface="Times New Roman"/>
              <a:sym typeface="Times New Roman"/>
            </a:endParaRPr>
          </a:p>
          <a:p>
            <a:pPr indent="0" lvl="0" marL="0" rtl="0" algn="l">
              <a:spcBef>
                <a:spcPts val="0"/>
              </a:spcBef>
              <a:spcAft>
                <a:spcPts val="0"/>
              </a:spcAft>
              <a:buNone/>
            </a:pPr>
            <a:r>
              <a:t/>
            </a:r>
            <a:endParaRPr b="1"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b="1" lang="en-GB" sz="1500">
                <a:latin typeface="Times New Roman"/>
                <a:ea typeface="Times New Roman"/>
                <a:cs typeface="Times New Roman"/>
                <a:sym typeface="Times New Roman"/>
              </a:rPr>
              <a:t>The reason why we used FOMO as well as YOLO was that FOMO will effectively process images with different sizes of the same object; hence the corresponding reason in YOLO is the effectiveness of real-time object detection speed. </a:t>
            </a:r>
            <a:endParaRPr b="1">
              <a:solidFill>
                <a:schemeClr val="dk2"/>
              </a:solidFill>
              <a:latin typeface="Nunito"/>
              <a:ea typeface="Nunito"/>
              <a:cs typeface="Nunito"/>
              <a:sym typeface="Nunito"/>
            </a:endParaRPr>
          </a:p>
        </p:txBody>
      </p:sp>
      <p:pic>
        <p:nvPicPr>
          <p:cNvPr id="300" name="Google Shape;300;p16"/>
          <p:cNvPicPr preferRelativeResize="0"/>
          <p:nvPr/>
        </p:nvPicPr>
        <p:blipFill>
          <a:blip r:embed="rId3">
            <a:alphaModFix/>
          </a:blip>
          <a:stretch>
            <a:fillRect/>
          </a:stretch>
        </p:blipFill>
        <p:spPr>
          <a:xfrm>
            <a:off x="3146100" y="1021775"/>
            <a:ext cx="5997900" cy="2935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04" name="Shape 304"/>
        <p:cNvGrpSpPr/>
        <p:nvPr/>
      </p:nvGrpSpPr>
      <p:grpSpPr>
        <a:xfrm>
          <a:off x="0" y="0"/>
          <a:ext cx="0" cy="0"/>
          <a:chOff x="0" y="0"/>
          <a:chExt cx="0" cy="0"/>
        </a:xfrm>
      </p:grpSpPr>
      <p:sp>
        <p:nvSpPr>
          <p:cNvPr id="305" name="Google Shape;305;p17"/>
          <p:cNvSpPr txBox="1"/>
          <p:nvPr/>
        </p:nvSpPr>
        <p:spPr>
          <a:xfrm>
            <a:off x="11700" y="0"/>
            <a:ext cx="9120600" cy="528300"/>
          </a:xfrm>
          <a:prstGeom prst="rect">
            <a:avLst/>
          </a:prstGeom>
          <a:solidFill>
            <a:srgbClr val="134F5C"/>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200">
                <a:solidFill>
                  <a:schemeClr val="lt1"/>
                </a:solidFill>
                <a:latin typeface="Nunito"/>
                <a:ea typeface="Nunito"/>
                <a:cs typeface="Nunito"/>
                <a:sym typeface="Nunito"/>
              </a:rPr>
              <a:t>Data Acquisition</a:t>
            </a:r>
            <a:endParaRPr b="1" sz="2200">
              <a:solidFill>
                <a:schemeClr val="lt1"/>
              </a:solidFill>
              <a:latin typeface="Nunito"/>
              <a:ea typeface="Nunito"/>
              <a:cs typeface="Nunito"/>
              <a:sym typeface="Nunito"/>
            </a:endParaRPr>
          </a:p>
        </p:txBody>
      </p:sp>
      <p:pic>
        <p:nvPicPr>
          <p:cNvPr id="306" name="Google Shape;306;p17"/>
          <p:cNvPicPr preferRelativeResize="0"/>
          <p:nvPr/>
        </p:nvPicPr>
        <p:blipFill>
          <a:blip r:embed="rId3">
            <a:alphaModFix/>
          </a:blip>
          <a:stretch>
            <a:fillRect/>
          </a:stretch>
        </p:blipFill>
        <p:spPr>
          <a:xfrm>
            <a:off x="4379925" y="528302"/>
            <a:ext cx="4764073" cy="2655377"/>
          </a:xfrm>
          <a:prstGeom prst="rect">
            <a:avLst/>
          </a:prstGeom>
          <a:noFill/>
          <a:ln>
            <a:noFill/>
          </a:ln>
        </p:spPr>
      </p:pic>
      <p:pic>
        <p:nvPicPr>
          <p:cNvPr id="307" name="Google Shape;307;p17"/>
          <p:cNvPicPr preferRelativeResize="0"/>
          <p:nvPr/>
        </p:nvPicPr>
        <p:blipFill>
          <a:blip r:embed="rId4">
            <a:alphaModFix/>
          </a:blip>
          <a:stretch>
            <a:fillRect/>
          </a:stretch>
        </p:blipFill>
        <p:spPr>
          <a:xfrm>
            <a:off x="11700" y="2296000"/>
            <a:ext cx="2300200" cy="2847498"/>
          </a:xfrm>
          <a:prstGeom prst="rect">
            <a:avLst/>
          </a:prstGeom>
          <a:noFill/>
          <a:ln>
            <a:noFill/>
          </a:ln>
        </p:spPr>
      </p:pic>
      <p:pic>
        <p:nvPicPr>
          <p:cNvPr id="308" name="Google Shape;308;p17"/>
          <p:cNvPicPr preferRelativeResize="0"/>
          <p:nvPr/>
        </p:nvPicPr>
        <p:blipFill>
          <a:blip r:embed="rId5">
            <a:alphaModFix/>
          </a:blip>
          <a:stretch>
            <a:fillRect/>
          </a:stretch>
        </p:blipFill>
        <p:spPr>
          <a:xfrm>
            <a:off x="2311900" y="2296000"/>
            <a:ext cx="2068026" cy="2847501"/>
          </a:xfrm>
          <a:prstGeom prst="rect">
            <a:avLst/>
          </a:prstGeom>
          <a:noFill/>
          <a:ln>
            <a:noFill/>
          </a:ln>
        </p:spPr>
      </p:pic>
      <p:graphicFrame>
        <p:nvGraphicFramePr>
          <p:cNvPr id="309" name="Google Shape;309;p17"/>
          <p:cNvGraphicFramePr/>
          <p:nvPr/>
        </p:nvGraphicFramePr>
        <p:xfrm>
          <a:off x="11700" y="528300"/>
          <a:ext cx="3000000" cy="3000000"/>
        </p:xfrm>
        <a:graphic>
          <a:graphicData uri="http://schemas.openxmlformats.org/drawingml/2006/table">
            <a:tbl>
              <a:tblPr>
                <a:noFill/>
                <a:tableStyleId>{EDFBAC20-5E3D-44D1-A111-588135E0B05F}</a:tableStyleId>
              </a:tblPr>
              <a:tblGrid>
                <a:gridCol w="2184125"/>
                <a:gridCol w="2184125"/>
              </a:tblGrid>
              <a:tr h="295400">
                <a:tc>
                  <a:txBody>
                    <a:bodyPr/>
                    <a:lstStyle/>
                    <a:p>
                      <a:pPr indent="0" lvl="0" marL="0" rtl="0" algn="l">
                        <a:spcBef>
                          <a:spcPts val="0"/>
                        </a:spcBef>
                        <a:spcAft>
                          <a:spcPts val="0"/>
                        </a:spcAft>
                        <a:buNone/>
                      </a:pPr>
                      <a:r>
                        <a:rPr b="1" lang="en-GB" sz="1300">
                          <a:latin typeface="Times New Roman"/>
                          <a:ea typeface="Times New Roman"/>
                          <a:cs typeface="Times New Roman"/>
                          <a:sym typeface="Times New Roman"/>
                        </a:rPr>
                        <a:t>Location</a:t>
                      </a:r>
                      <a:endParaRPr>
                        <a:latin typeface="Times New Roman"/>
                        <a:ea typeface="Times New Roman"/>
                        <a:cs typeface="Times New Roman"/>
                        <a:sym typeface="Times New Roman"/>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GB" sz="1300">
                          <a:latin typeface="Times New Roman"/>
                          <a:ea typeface="Times New Roman"/>
                          <a:cs typeface="Times New Roman"/>
                          <a:sym typeface="Times New Roman"/>
                        </a:rPr>
                        <a:t> NH19, Varanasi</a:t>
                      </a:r>
                      <a:endParaRPr>
                        <a:latin typeface="Times New Roman"/>
                        <a:ea typeface="Times New Roman"/>
                        <a:cs typeface="Times New Roman"/>
                        <a:sym typeface="Times New Roman"/>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589250">
                <a:tc>
                  <a:txBody>
                    <a:bodyPr/>
                    <a:lstStyle/>
                    <a:p>
                      <a:pPr indent="0" lvl="0" marL="0" rtl="0" algn="l">
                        <a:spcBef>
                          <a:spcPts val="0"/>
                        </a:spcBef>
                        <a:spcAft>
                          <a:spcPts val="0"/>
                        </a:spcAft>
                        <a:buNone/>
                      </a:pPr>
                      <a:r>
                        <a:rPr b="1" lang="en-GB" sz="1300">
                          <a:latin typeface="Times New Roman"/>
                          <a:ea typeface="Times New Roman"/>
                          <a:cs typeface="Times New Roman"/>
                          <a:sym typeface="Times New Roman"/>
                        </a:rPr>
                        <a:t>Data Type:</a:t>
                      </a:r>
                      <a:r>
                        <a:rPr lang="en-GB" sz="1300">
                          <a:latin typeface="Times New Roman"/>
                          <a:ea typeface="Times New Roman"/>
                          <a:cs typeface="Times New Roman"/>
                          <a:sym typeface="Times New Roman"/>
                        </a:rPr>
                        <a:t> </a:t>
                      </a:r>
                      <a:endParaRPr>
                        <a:latin typeface="Times New Roman"/>
                        <a:ea typeface="Times New Roman"/>
                        <a:cs typeface="Times New Roman"/>
                        <a:sym typeface="Times New Roman"/>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GB" sz="1300">
                          <a:latin typeface="Times New Roman"/>
                          <a:ea typeface="Times New Roman"/>
                          <a:cs typeface="Times New Roman"/>
                          <a:sym typeface="Times New Roman"/>
                        </a:rPr>
                        <a:t>20-20 minute videos 3hrs in total); 6 lane road</a:t>
                      </a:r>
                      <a:endParaRPr sz="1300">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417950">
                <a:tc>
                  <a:txBody>
                    <a:bodyPr/>
                    <a:lstStyle/>
                    <a:p>
                      <a:pPr indent="0" lvl="0" marL="0" rtl="0" algn="l">
                        <a:spcBef>
                          <a:spcPts val="0"/>
                        </a:spcBef>
                        <a:spcAft>
                          <a:spcPts val="0"/>
                        </a:spcAft>
                        <a:buNone/>
                      </a:pPr>
                      <a:r>
                        <a:rPr b="1" lang="en-GB" sz="1300">
                          <a:latin typeface="Times New Roman"/>
                          <a:ea typeface="Times New Roman"/>
                          <a:cs typeface="Times New Roman"/>
                          <a:sym typeface="Times New Roman"/>
                        </a:rPr>
                        <a:t>Focussed </a:t>
                      </a:r>
                      <a:r>
                        <a:rPr b="1" lang="en-GB" sz="1300">
                          <a:latin typeface="Times New Roman"/>
                          <a:ea typeface="Times New Roman"/>
                          <a:cs typeface="Times New Roman"/>
                          <a:sym typeface="Times New Roman"/>
                        </a:rPr>
                        <a:t>Classes</a:t>
                      </a:r>
                      <a:endParaRPr>
                        <a:latin typeface="Times New Roman"/>
                        <a:ea typeface="Times New Roman"/>
                        <a:cs typeface="Times New Roman"/>
                        <a:sym typeface="Times New Roman"/>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GB" sz="1300">
                          <a:latin typeface="Times New Roman"/>
                          <a:ea typeface="Times New Roman"/>
                          <a:cs typeface="Times New Roman"/>
                          <a:sym typeface="Times New Roman"/>
                        </a:rPr>
                        <a:t>Truck, Auto, Car, Bike</a:t>
                      </a:r>
                      <a:endParaRPr sz="1300">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pic>
        <p:nvPicPr>
          <p:cNvPr id="310" name="Google Shape;310;p17"/>
          <p:cNvPicPr preferRelativeResize="0"/>
          <p:nvPr/>
        </p:nvPicPr>
        <p:blipFill>
          <a:blip r:embed="rId6">
            <a:alphaModFix/>
          </a:blip>
          <a:stretch>
            <a:fillRect/>
          </a:stretch>
        </p:blipFill>
        <p:spPr>
          <a:xfrm>
            <a:off x="4379950" y="3183675"/>
            <a:ext cx="4764074" cy="1959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14" name="Shape 314"/>
        <p:cNvGrpSpPr/>
        <p:nvPr/>
      </p:nvGrpSpPr>
      <p:grpSpPr>
        <a:xfrm>
          <a:off x="0" y="0"/>
          <a:ext cx="0" cy="0"/>
          <a:chOff x="0" y="0"/>
          <a:chExt cx="0" cy="0"/>
        </a:xfrm>
      </p:grpSpPr>
      <p:sp>
        <p:nvSpPr>
          <p:cNvPr id="315" name="Google Shape;315;p18"/>
          <p:cNvSpPr txBox="1"/>
          <p:nvPr/>
        </p:nvSpPr>
        <p:spPr>
          <a:xfrm>
            <a:off x="0" y="0"/>
            <a:ext cx="9232800" cy="490200"/>
          </a:xfrm>
          <a:prstGeom prst="rect">
            <a:avLst/>
          </a:prstGeom>
          <a:solidFill>
            <a:srgbClr val="134F5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                                                           </a:t>
            </a:r>
            <a:r>
              <a:rPr b="1" lang="en-GB">
                <a:solidFill>
                  <a:schemeClr val="lt1"/>
                </a:solidFill>
                <a:latin typeface="Times New Roman"/>
                <a:ea typeface="Times New Roman"/>
                <a:cs typeface="Times New Roman"/>
                <a:sym typeface="Times New Roman"/>
              </a:rPr>
              <a:t>    </a:t>
            </a:r>
            <a:r>
              <a:rPr b="1" lang="en-GB" sz="2000">
                <a:solidFill>
                  <a:schemeClr val="lt1"/>
                </a:solidFill>
                <a:latin typeface="Times New Roman"/>
                <a:ea typeface="Times New Roman"/>
                <a:cs typeface="Times New Roman"/>
                <a:sym typeface="Times New Roman"/>
              </a:rPr>
              <a:t>Methodology - Frame Extraction:</a:t>
            </a:r>
            <a:endParaRPr b="1" sz="2000">
              <a:solidFill>
                <a:schemeClr val="lt1"/>
              </a:solidFill>
              <a:latin typeface="Times New Roman"/>
              <a:ea typeface="Times New Roman"/>
              <a:cs typeface="Times New Roman"/>
              <a:sym typeface="Times New Roman"/>
            </a:endParaRPr>
          </a:p>
        </p:txBody>
      </p:sp>
      <p:pic>
        <p:nvPicPr>
          <p:cNvPr id="316" name="Google Shape;316;p18"/>
          <p:cNvPicPr preferRelativeResize="0"/>
          <p:nvPr/>
        </p:nvPicPr>
        <p:blipFill rotWithShape="1">
          <a:blip r:embed="rId3">
            <a:alphaModFix/>
          </a:blip>
          <a:srcRect b="33351" l="0" r="2400" t="0"/>
          <a:stretch/>
        </p:blipFill>
        <p:spPr>
          <a:xfrm>
            <a:off x="13875" y="490200"/>
            <a:ext cx="5108825" cy="2679300"/>
          </a:xfrm>
          <a:prstGeom prst="rect">
            <a:avLst/>
          </a:prstGeom>
          <a:noFill/>
          <a:ln>
            <a:noFill/>
          </a:ln>
        </p:spPr>
      </p:pic>
      <p:sp>
        <p:nvSpPr>
          <p:cNvPr id="317" name="Google Shape;317;p18"/>
          <p:cNvSpPr txBox="1"/>
          <p:nvPr/>
        </p:nvSpPr>
        <p:spPr>
          <a:xfrm>
            <a:off x="71650" y="3099975"/>
            <a:ext cx="4981800" cy="2043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GB" sz="1900">
                <a:latin typeface="Times New Roman"/>
                <a:ea typeface="Times New Roman"/>
                <a:cs typeface="Times New Roman"/>
                <a:sym typeface="Times New Roman"/>
              </a:rPr>
              <a:t>A video is like a flipbook made of individual images (frames) that, when shown in quick succession, bring scenes to life by creating the illusion of movement. Each frame changes just a bit to flow smoothly from one to the next.</a:t>
            </a:r>
            <a:endParaRPr b="1" sz="1900">
              <a:latin typeface="Times New Roman"/>
              <a:ea typeface="Times New Roman"/>
              <a:cs typeface="Times New Roman"/>
              <a:sym typeface="Times New Roman"/>
            </a:endParaRPr>
          </a:p>
          <a:p>
            <a:pPr indent="0" lvl="0" marL="0" rtl="0" algn="l">
              <a:spcBef>
                <a:spcPts val="1200"/>
              </a:spcBef>
              <a:spcAft>
                <a:spcPts val="0"/>
              </a:spcAft>
              <a:buNone/>
            </a:pPr>
            <a:r>
              <a:t/>
            </a:r>
            <a:endParaRPr sz="1300">
              <a:solidFill>
                <a:schemeClr val="dk2"/>
              </a:solidFill>
              <a:latin typeface="Nunito"/>
              <a:ea typeface="Nunito"/>
              <a:cs typeface="Nunito"/>
              <a:sym typeface="Nunito"/>
            </a:endParaRPr>
          </a:p>
        </p:txBody>
      </p:sp>
      <p:sp>
        <p:nvSpPr>
          <p:cNvPr id="318" name="Google Shape;318;p18"/>
          <p:cNvSpPr txBox="1"/>
          <p:nvPr/>
        </p:nvSpPr>
        <p:spPr>
          <a:xfrm>
            <a:off x="5122700" y="594075"/>
            <a:ext cx="3930000" cy="45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latin typeface="Times New Roman"/>
                <a:ea typeface="Times New Roman"/>
                <a:cs typeface="Times New Roman"/>
                <a:sym typeface="Times New Roman"/>
              </a:rPr>
              <a:t>FOR TRAINING SAMPLES :</a:t>
            </a:r>
            <a:endParaRPr b="1" sz="1800">
              <a:latin typeface="Times New Roman"/>
              <a:ea typeface="Times New Roman"/>
              <a:cs typeface="Times New Roman"/>
              <a:sym typeface="Times New Roman"/>
            </a:endParaRPr>
          </a:p>
          <a:p>
            <a:pPr indent="0" lvl="0" marL="0" rtl="0" algn="l">
              <a:spcBef>
                <a:spcPts val="0"/>
              </a:spcBef>
              <a:spcAft>
                <a:spcPts val="0"/>
              </a:spcAft>
              <a:buNone/>
            </a:pPr>
            <a:r>
              <a:rPr b="1" lang="en-GB" sz="1800">
                <a:latin typeface="Times New Roman"/>
                <a:ea typeface="Times New Roman"/>
                <a:cs typeface="Times New Roman"/>
                <a:sym typeface="Times New Roman"/>
              </a:rPr>
              <a:t>we need to extract frames from the video so we can annotate the objects (classes) within each frame. </a:t>
            </a:r>
            <a:endParaRPr b="1" sz="1800">
              <a:latin typeface="Times New Roman"/>
              <a:ea typeface="Times New Roman"/>
              <a:cs typeface="Times New Roman"/>
              <a:sym typeface="Times New Roman"/>
            </a:endParaRPr>
          </a:p>
        </p:txBody>
      </p:sp>
      <p:pic>
        <p:nvPicPr>
          <p:cNvPr id="319" name="Google Shape;319;p18"/>
          <p:cNvPicPr preferRelativeResize="0"/>
          <p:nvPr/>
        </p:nvPicPr>
        <p:blipFill>
          <a:blip r:embed="rId4">
            <a:alphaModFix/>
          </a:blip>
          <a:stretch>
            <a:fillRect/>
          </a:stretch>
        </p:blipFill>
        <p:spPr>
          <a:xfrm>
            <a:off x="5122700" y="1793300"/>
            <a:ext cx="4021301" cy="33502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23" name="Shape 323"/>
        <p:cNvGrpSpPr/>
        <p:nvPr/>
      </p:nvGrpSpPr>
      <p:grpSpPr>
        <a:xfrm>
          <a:off x="0" y="0"/>
          <a:ext cx="0" cy="0"/>
          <a:chOff x="0" y="0"/>
          <a:chExt cx="0" cy="0"/>
        </a:xfrm>
      </p:grpSpPr>
      <p:pic>
        <p:nvPicPr>
          <p:cNvPr id="324" name="Google Shape;324;p19"/>
          <p:cNvPicPr preferRelativeResize="0"/>
          <p:nvPr/>
        </p:nvPicPr>
        <p:blipFill>
          <a:blip r:embed="rId3">
            <a:alphaModFix/>
          </a:blip>
          <a:stretch>
            <a:fillRect/>
          </a:stretch>
        </p:blipFill>
        <p:spPr>
          <a:xfrm>
            <a:off x="0" y="0"/>
            <a:ext cx="5585026" cy="5143500"/>
          </a:xfrm>
          <a:prstGeom prst="rect">
            <a:avLst/>
          </a:prstGeom>
          <a:noFill/>
          <a:ln>
            <a:noFill/>
          </a:ln>
        </p:spPr>
      </p:pic>
      <p:sp>
        <p:nvSpPr>
          <p:cNvPr id="325" name="Google Shape;325;p19"/>
          <p:cNvSpPr txBox="1"/>
          <p:nvPr/>
        </p:nvSpPr>
        <p:spPr>
          <a:xfrm>
            <a:off x="5585025" y="0"/>
            <a:ext cx="3524400" cy="605700"/>
          </a:xfrm>
          <a:prstGeom prst="rect">
            <a:avLst/>
          </a:prstGeom>
          <a:solidFill>
            <a:srgbClr val="134F5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700">
                <a:solidFill>
                  <a:schemeClr val="lt1"/>
                </a:solidFill>
                <a:latin typeface="Times New Roman"/>
                <a:ea typeface="Times New Roman"/>
                <a:cs typeface="Times New Roman"/>
                <a:sym typeface="Times New Roman"/>
              </a:rPr>
              <a:t>WORKFLOW FOR MAKING A VIDEO FRAME EXTRACTOR:</a:t>
            </a:r>
            <a:endParaRPr b="1" sz="1700">
              <a:solidFill>
                <a:schemeClr val="lt1"/>
              </a:solidFill>
              <a:latin typeface="Times New Roman"/>
              <a:ea typeface="Times New Roman"/>
              <a:cs typeface="Times New Roman"/>
              <a:sym typeface="Times New Roman"/>
            </a:endParaRPr>
          </a:p>
        </p:txBody>
      </p:sp>
      <p:sp>
        <p:nvSpPr>
          <p:cNvPr id="326" name="Google Shape;326;p19"/>
          <p:cNvSpPr txBox="1"/>
          <p:nvPr/>
        </p:nvSpPr>
        <p:spPr>
          <a:xfrm>
            <a:off x="5659725" y="696300"/>
            <a:ext cx="3375000" cy="444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latin typeface="Times New Roman"/>
                <a:ea typeface="Times New Roman"/>
                <a:cs typeface="Times New Roman"/>
                <a:sym typeface="Times New Roman"/>
              </a:rPr>
              <a:t>tkinter</a:t>
            </a:r>
            <a:r>
              <a:rPr lang="en-GB" sz="1200">
                <a:latin typeface="Times New Roman"/>
                <a:ea typeface="Times New Roman"/>
                <a:cs typeface="Times New Roman"/>
                <a:sym typeface="Times New Roman"/>
              </a:rPr>
              <a:t>: For building the graphical user interface (GUI), allowing users to interactively select the video file, specify output settings, and start the extraction process.</a:t>
            </a:r>
            <a:endParaRPr sz="1200">
              <a:latin typeface="Times New Roman"/>
              <a:ea typeface="Times New Roman"/>
              <a:cs typeface="Times New Roman"/>
              <a:sym typeface="Times New Roman"/>
            </a:endParaRPr>
          </a:p>
          <a:p>
            <a:pPr indent="0" lvl="0" marL="0" rtl="0" algn="l">
              <a:spcBef>
                <a:spcPts val="0"/>
              </a:spcBef>
              <a:spcAft>
                <a:spcPts val="0"/>
              </a:spcAft>
              <a:buNone/>
            </a:pPr>
            <a:r>
              <a:rPr b="1" lang="en-GB" sz="1200">
                <a:latin typeface="Times New Roman"/>
                <a:ea typeface="Times New Roman"/>
                <a:cs typeface="Times New Roman"/>
                <a:sym typeface="Times New Roman"/>
              </a:rPr>
              <a:t>cv2 (OpenCV)</a:t>
            </a:r>
            <a:r>
              <a:rPr lang="en-GB" sz="1200">
                <a:latin typeface="Times New Roman"/>
                <a:ea typeface="Times New Roman"/>
                <a:cs typeface="Times New Roman"/>
                <a:sym typeface="Times New Roman"/>
              </a:rPr>
              <a:t>: For handling video processing tasks, such as reading video frames, navigating to specific frames, and saving frames as images.</a:t>
            </a:r>
            <a:endParaRPr sz="1200">
              <a:latin typeface="Times New Roman"/>
              <a:ea typeface="Times New Roman"/>
              <a:cs typeface="Times New Roman"/>
              <a:sym typeface="Times New Roman"/>
            </a:endParaRPr>
          </a:p>
          <a:p>
            <a:pPr indent="0" lvl="0" marL="0" rtl="0" algn="l">
              <a:spcBef>
                <a:spcPts val="0"/>
              </a:spcBef>
              <a:spcAft>
                <a:spcPts val="0"/>
              </a:spcAft>
              <a:buNone/>
            </a:pPr>
            <a:r>
              <a:rPr b="1" lang="en-GB" sz="1200">
                <a:latin typeface="Times New Roman"/>
                <a:ea typeface="Times New Roman"/>
                <a:cs typeface="Times New Roman"/>
                <a:sym typeface="Times New Roman"/>
              </a:rPr>
              <a:t>os</a:t>
            </a:r>
            <a:r>
              <a:rPr lang="en-GB" sz="1200">
                <a:latin typeface="Times New Roman"/>
                <a:ea typeface="Times New Roman"/>
                <a:cs typeface="Times New Roman"/>
                <a:sym typeface="Times New Roman"/>
              </a:rPr>
              <a:t>: For handling file and directory operations, like saving extracted frames in the specified output directory.</a:t>
            </a:r>
            <a:endParaRPr sz="1200">
              <a:latin typeface="Times New Roman"/>
              <a:ea typeface="Times New Roman"/>
              <a:cs typeface="Times New Roman"/>
              <a:sym typeface="Times New Roman"/>
            </a:endParaRPr>
          </a:p>
          <a:p>
            <a:pPr indent="0" lvl="0" marL="0" rtl="0" algn="l">
              <a:spcBef>
                <a:spcPts val="0"/>
              </a:spcBef>
              <a:spcAft>
                <a:spcPts val="0"/>
              </a:spcAft>
              <a:buNone/>
            </a:pPr>
            <a:r>
              <a:rPr b="1" lang="en-GB" sz="1200">
                <a:latin typeface="Times New Roman"/>
                <a:ea typeface="Times New Roman"/>
                <a:cs typeface="Times New Roman"/>
                <a:sym typeface="Times New Roman"/>
              </a:rPr>
              <a:t>datetime.timedelta</a:t>
            </a:r>
            <a:r>
              <a:rPr lang="en-GB" sz="1200">
                <a:latin typeface="Times New Roman"/>
                <a:ea typeface="Times New Roman"/>
                <a:cs typeface="Times New Roman"/>
                <a:sym typeface="Times New Roman"/>
              </a:rPr>
              <a:t>: For calculating and formatting timestamps for each frame, making it easier to organize frames by time.</a:t>
            </a:r>
            <a:endParaRPr sz="1200">
              <a:latin typeface="Times New Roman"/>
              <a:ea typeface="Times New Roman"/>
              <a:cs typeface="Times New Roman"/>
              <a:sym typeface="Times New Roman"/>
            </a:endParaRPr>
          </a:p>
          <a:p>
            <a:pPr indent="0" lvl="0" marL="0" rtl="0" algn="l">
              <a:spcBef>
                <a:spcPts val="0"/>
              </a:spcBef>
              <a:spcAft>
                <a:spcPts val="0"/>
              </a:spcAft>
              <a:buNone/>
            </a:pPr>
            <a:r>
              <a:rPr b="1" lang="en-GB" sz="1200">
                <a:latin typeface="Times New Roman"/>
                <a:ea typeface="Times New Roman"/>
                <a:cs typeface="Times New Roman"/>
                <a:sym typeface="Times New Roman"/>
              </a:rPr>
              <a:t>ThreadPoolExecutor</a:t>
            </a:r>
            <a:r>
              <a:rPr lang="en-GB" sz="1200">
                <a:latin typeface="Times New Roman"/>
                <a:ea typeface="Times New Roman"/>
                <a:cs typeface="Times New Roman"/>
                <a:sym typeface="Times New Roman"/>
              </a:rPr>
              <a:t> (from concurrent.futures): For enabling multithreading, allowing multiple frames to be saved in parallel, which improves the tool's efficiency.</a:t>
            </a:r>
            <a:endParaRPr sz="1200">
              <a:latin typeface="Times New Roman"/>
              <a:ea typeface="Times New Roman"/>
              <a:cs typeface="Times New Roman"/>
              <a:sym typeface="Times New Roman"/>
            </a:endParaRPr>
          </a:p>
          <a:p>
            <a:pPr indent="0" lvl="0" marL="0" rtl="0" algn="l">
              <a:spcBef>
                <a:spcPts val="0"/>
              </a:spcBef>
              <a:spcAft>
                <a:spcPts val="0"/>
              </a:spcAft>
              <a:buNone/>
            </a:pPr>
            <a:r>
              <a:rPr b="1" lang="en-GB" sz="1200">
                <a:latin typeface="Times New Roman"/>
                <a:ea typeface="Times New Roman"/>
                <a:cs typeface="Times New Roman"/>
                <a:sym typeface="Times New Roman"/>
              </a:rPr>
              <a:t>threading</a:t>
            </a:r>
            <a:r>
              <a:rPr lang="en-GB" sz="1200">
                <a:latin typeface="Times New Roman"/>
                <a:ea typeface="Times New Roman"/>
                <a:cs typeface="Times New Roman"/>
                <a:sym typeface="Times New Roman"/>
              </a:rPr>
              <a:t>: For creating a separate thread to run the frame extraction process, keeping the GUI responsive during extraction.</a:t>
            </a:r>
            <a:endParaRPr sz="1200">
              <a:latin typeface="Times New Roman"/>
              <a:ea typeface="Times New Roman"/>
              <a:cs typeface="Times New Roman"/>
              <a:sym typeface="Times New Roman"/>
            </a:endParaRPr>
          </a:p>
          <a:p>
            <a:pPr indent="0" lvl="0" marL="0" rtl="0" algn="l">
              <a:spcBef>
                <a:spcPts val="0"/>
              </a:spcBef>
              <a:spcAft>
                <a:spcPts val="0"/>
              </a:spcAft>
              <a:buNone/>
            </a:pPr>
            <a:r>
              <a:rPr b="1" lang="en-GB" sz="1200">
                <a:latin typeface="Times New Roman"/>
                <a:ea typeface="Times New Roman"/>
                <a:cs typeface="Times New Roman"/>
                <a:sym typeface="Times New Roman"/>
              </a:rPr>
              <a:t>logging</a:t>
            </a:r>
            <a:r>
              <a:rPr lang="en-GB" sz="1200">
                <a:latin typeface="Times New Roman"/>
                <a:ea typeface="Times New Roman"/>
                <a:cs typeface="Times New Roman"/>
                <a:sym typeface="Times New Roman"/>
              </a:rPr>
              <a:t>: For tracking the extraction process and recording useful debugging information, like frame saving status and errors.</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chemeClr val="dk2"/>
              </a:solidFill>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30" name="Shape 330"/>
        <p:cNvGrpSpPr/>
        <p:nvPr/>
      </p:nvGrpSpPr>
      <p:grpSpPr>
        <a:xfrm>
          <a:off x="0" y="0"/>
          <a:ext cx="0" cy="0"/>
          <a:chOff x="0" y="0"/>
          <a:chExt cx="0" cy="0"/>
        </a:xfrm>
      </p:grpSpPr>
      <p:sp>
        <p:nvSpPr>
          <p:cNvPr id="331" name="Google Shape;331;p20"/>
          <p:cNvSpPr txBox="1"/>
          <p:nvPr/>
        </p:nvSpPr>
        <p:spPr>
          <a:xfrm>
            <a:off x="13875" y="39300"/>
            <a:ext cx="9144000" cy="450900"/>
          </a:xfrm>
          <a:prstGeom prst="rect">
            <a:avLst/>
          </a:prstGeom>
          <a:solidFill>
            <a:srgbClr val="134F5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                                                               </a:t>
            </a:r>
            <a:r>
              <a:rPr b="1" lang="en-GB" sz="2000">
                <a:latin typeface="Times New Roman"/>
                <a:ea typeface="Times New Roman"/>
                <a:cs typeface="Times New Roman"/>
                <a:sym typeface="Times New Roman"/>
              </a:rPr>
              <a:t>Methodology - Frame Extraction:</a:t>
            </a:r>
            <a:endParaRPr b="1" sz="2000">
              <a:latin typeface="Times New Roman"/>
              <a:ea typeface="Times New Roman"/>
              <a:cs typeface="Times New Roman"/>
              <a:sym typeface="Times New Roman"/>
            </a:endParaRPr>
          </a:p>
        </p:txBody>
      </p:sp>
      <p:pic>
        <p:nvPicPr>
          <p:cNvPr id="332" name="Google Shape;332;p20"/>
          <p:cNvPicPr preferRelativeResize="0"/>
          <p:nvPr/>
        </p:nvPicPr>
        <p:blipFill>
          <a:blip r:embed="rId3">
            <a:alphaModFix/>
          </a:blip>
          <a:stretch>
            <a:fillRect/>
          </a:stretch>
        </p:blipFill>
        <p:spPr>
          <a:xfrm>
            <a:off x="4343625" y="490200"/>
            <a:ext cx="4800375" cy="4103100"/>
          </a:xfrm>
          <a:prstGeom prst="rect">
            <a:avLst/>
          </a:prstGeom>
          <a:noFill/>
          <a:ln>
            <a:noFill/>
          </a:ln>
        </p:spPr>
      </p:pic>
      <p:pic>
        <p:nvPicPr>
          <p:cNvPr id="333" name="Google Shape;333;p20"/>
          <p:cNvPicPr preferRelativeResize="0"/>
          <p:nvPr/>
        </p:nvPicPr>
        <p:blipFill>
          <a:blip r:embed="rId4">
            <a:alphaModFix/>
          </a:blip>
          <a:stretch>
            <a:fillRect/>
          </a:stretch>
        </p:blipFill>
        <p:spPr>
          <a:xfrm>
            <a:off x="0" y="520200"/>
            <a:ext cx="4343625" cy="4103100"/>
          </a:xfrm>
          <a:prstGeom prst="rect">
            <a:avLst/>
          </a:prstGeom>
          <a:noFill/>
          <a:ln>
            <a:noFill/>
          </a:ln>
        </p:spPr>
      </p:pic>
      <p:sp>
        <p:nvSpPr>
          <p:cNvPr id="334" name="Google Shape;334;p20"/>
          <p:cNvSpPr txBox="1"/>
          <p:nvPr/>
        </p:nvSpPr>
        <p:spPr>
          <a:xfrm>
            <a:off x="441525" y="4593300"/>
            <a:ext cx="2277000" cy="3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000">
                <a:solidFill>
                  <a:schemeClr val="dk2"/>
                </a:solidFill>
                <a:latin typeface="Times New Roman"/>
                <a:ea typeface="Times New Roman"/>
                <a:cs typeface="Times New Roman"/>
                <a:sym typeface="Times New Roman"/>
              </a:rPr>
              <a:t> </a:t>
            </a:r>
            <a:r>
              <a:rPr b="1" lang="en-GB" sz="2000">
                <a:latin typeface="Times New Roman"/>
                <a:ea typeface="Times New Roman"/>
                <a:cs typeface="Times New Roman"/>
                <a:sym typeface="Times New Roman"/>
              </a:rPr>
              <a:t>GUI Components:</a:t>
            </a:r>
            <a:endParaRPr b="1" sz="2000">
              <a:latin typeface="Times New Roman"/>
              <a:ea typeface="Times New Roman"/>
              <a:cs typeface="Times New Roman"/>
              <a:sym typeface="Times New Roman"/>
            </a:endParaRPr>
          </a:p>
        </p:txBody>
      </p:sp>
      <p:sp>
        <p:nvSpPr>
          <p:cNvPr id="335" name="Google Shape;335;p20"/>
          <p:cNvSpPr txBox="1"/>
          <p:nvPr/>
        </p:nvSpPr>
        <p:spPr>
          <a:xfrm>
            <a:off x="4572000" y="4593300"/>
            <a:ext cx="4572000" cy="3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000">
                <a:latin typeface="Times New Roman"/>
                <a:ea typeface="Times New Roman"/>
                <a:cs typeface="Times New Roman"/>
                <a:sym typeface="Times New Roman"/>
              </a:rPr>
              <a:t>Frames Saved to Directory:</a:t>
            </a:r>
            <a:endParaRPr b="1" sz="2000">
              <a:latin typeface="Times New Roman"/>
              <a:ea typeface="Times New Roman"/>
              <a:cs typeface="Times New Roman"/>
              <a:sym typeface="Times New Roman"/>
            </a:endParaRPr>
          </a:p>
        </p:txBody>
      </p:sp>
      <p:sp>
        <p:nvSpPr>
          <p:cNvPr id="336" name="Google Shape;336;p20"/>
          <p:cNvSpPr/>
          <p:nvPr/>
        </p:nvSpPr>
        <p:spPr>
          <a:xfrm>
            <a:off x="3273325" y="4741350"/>
            <a:ext cx="1128000" cy="268200"/>
          </a:xfrm>
          <a:prstGeom prst="rightArrow">
            <a:avLst>
              <a:gd fmla="val 50000" name="adj1"/>
              <a:gd fmla="val 50000" name="adj2"/>
            </a:avLst>
          </a:prstGeom>
          <a:solidFill>
            <a:srgbClr val="66666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40" name="Shape 340"/>
        <p:cNvGrpSpPr/>
        <p:nvPr/>
      </p:nvGrpSpPr>
      <p:grpSpPr>
        <a:xfrm>
          <a:off x="0" y="0"/>
          <a:ext cx="0" cy="0"/>
          <a:chOff x="0" y="0"/>
          <a:chExt cx="0" cy="0"/>
        </a:xfrm>
      </p:grpSpPr>
      <p:sp>
        <p:nvSpPr>
          <p:cNvPr id="341" name="Google Shape;341;p21"/>
          <p:cNvSpPr txBox="1"/>
          <p:nvPr/>
        </p:nvSpPr>
        <p:spPr>
          <a:xfrm>
            <a:off x="18450" y="0"/>
            <a:ext cx="9107100" cy="497100"/>
          </a:xfrm>
          <a:prstGeom prst="rect">
            <a:avLst/>
          </a:prstGeom>
          <a:solidFill>
            <a:srgbClr val="134F5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000">
                <a:latin typeface="Times New Roman"/>
                <a:ea typeface="Times New Roman"/>
                <a:cs typeface="Times New Roman"/>
                <a:sym typeface="Times New Roman"/>
              </a:rPr>
              <a:t>           </a:t>
            </a:r>
            <a:r>
              <a:rPr b="1" lang="en-GB" sz="2000">
                <a:solidFill>
                  <a:schemeClr val="lt1"/>
                </a:solidFill>
                <a:latin typeface="Times New Roman"/>
                <a:ea typeface="Times New Roman"/>
                <a:cs typeface="Times New Roman"/>
                <a:sym typeface="Times New Roman"/>
              </a:rPr>
              <a:t>              Objectives: Classify and detect vehicles in real-time</a:t>
            </a:r>
            <a:endParaRPr b="1" sz="2000">
              <a:solidFill>
                <a:schemeClr val="lt1"/>
              </a:solidFill>
              <a:latin typeface="Times New Roman"/>
              <a:ea typeface="Times New Roman"/>
              <a:cs typeface="Times New Roman"/>
              <a:sym typeface="Times New Roman"/>
            </a:endParaRPr>
          </a:p>
        </p:txBody>
      </p:sp>
      <p:pic>
        <p:nvPicPr>
          <p:cNvPr id="342" name="Google Shape;342;p21"/>
          <p:cNvPicPr preferRelativeResize="0"/>
          <p:nvPr/>
        </p:nvPicPr>
        <p:blipFill rotWithShape="1">
          <a:blip r:embed="rId3">
            <a:alphaModFix/>
          </a:blip>
          <a:srcRect b="1083" l="-1298" r="-5107" t="5475"/>
          <a:stretch/>
        </p:blipFill>
        <p:spPr>
          <a:xfrm>
            <a:off x="3575100" y="513200"/>
            <a:ext cx="5914101" cy="4648801"/>
          </a:xfrm>
          <a:prstGeom prst="rect">
            <a:avLst/>
          </a:prstGeom>
          <a:noFill/>
          <a:ln>
            <a:noFill/>
          </a:ln>
        </p:spPr>
      </p:pic>
      <p:sp>
        <p:nvSpPr>
          <p:cNvPr id="343" name="Google Shape;343;p21"/>
          <p:cNvSpPr txBox="1"/>
          <p:nvPr/>
        </p:nvSpPr>
        <p:spPr>
          <a:xfrm>
            <a:off x="0" y="522500"/>
            <a:ext cx="3575100" cy="46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latin typeface="Times New Roman"/>
                <a:ea typeface="Times New Roman"/>
                <a:cs typeface="Times New Roman"/>
                <a:sym typeface="Times New Roman"/>
              </a:rPr>
              <a:t>Edge Impulse is a development platform that simplifies the process of training, deploying, and managing machine learning models for edge devices.</a:t>
            </a:r>
            <a:endParaRPr b="1" sz="1800">
              <a:latin typeface="Times New Roman"/>
              <a:ea typeface="Times New Roman"/>
              <a:cs typeface="Times New Roman"/>
              <a:sym typeface="Times New Roman"/>
            </a:endParaRPr>
          </a:p>
          <a:p>
            <a:pPr indent="0" lvl="0" marL="0" rtl="0" algn="l">
              <a:spcBef>
                <a:spcPts val="0"/>
              </a:spcBef>
              <a:spcAft>
                <a:spcPts val="0"/>
              </a:spcAft>
              <a:buNone/>
            </a:pPr>
            <a:r>
              <a:rPr b="1" lang="en-GB" sz="1800">
                <a:latin typeface="Times New Roman"/>
                <a:ea typeface="Times New Roman"/>
                <a:cs typeface="Times New Roman"/>
                <a:sym typeface="Times New Roman"/>
              </a:rPr>
              <a:t>Helps in:</a:t>
            </a:r>
            <a:endParaRPr b="1" sz="1800">
              <a:latin typeface="Times New Roman"/>
              <a:ea typeface="Times New Roman"/>
              <a:cs typeface="Times New Roman"/>
              <a:sym typeface="Times New Roman"/>
            </a:endParaRPr>
          </a:p>
          <a:p>
            <a:pPr indent="0" lvl="0" marL="0" rtl="0" algn="l">
              <a:spcBef>
                <a:spcPts val="0"/>
              </a:spcBef>
              <a:spcAft>
                <a:spcPts val="0"/>
              </a:spcAft>
              <a:buNone/>
            </a:pPr>
            <a:r>
              <a:rPr b="1" lang="en-GB" sz="1800">
                <a:latin typeface="Times New Roman"/>
                <a:ea typeface="Times New Roman"/>
                <a:cs typeface="Times New Roman"/>
                <a:sym typeface="Times New Roman"/>
              </a:rPr>
              <a:t>1.Data Collection</a:t>
            </a:r>
            <a:endParaRPr b="1" sz="1800">
              <a:latin typeface="Times New Roman"/>
              <a:ea typeface="Times New Roman"/>
              <a:cs typeface="Times New Roman"/>
              <a:sym typeface="Times New Roman"/>
            </a:endParaRPr>
          </a:p>
          <a:p>
            <a:pPr indent="0" lvl="0" marL="0" rtl="0" algn="l">
              <a:spcBef>
                <a:spcPts val="0"/>
              </a:spcBef>
              <a:spcAft>
                <a:spcPts val="0"/>
              </a:spcAft>
              <a:buNone/>
            </a:pPr>
            <a:r>
              <a:t/>
            </a:r>
            <a:endParaRPr b="1" sz="1800">
              <a:latin typeface="Times New Roman"/>
              <a:ea typeface="Times New Roman"/>
              <a:cs typeface="Times New Roman"/>
              <a:sym typeface="Times New Roman"/>
            </a:endParaRPr>
          </a:p>
          <a:p>
            <a:pPr indent="0" lvl="0" marL="0" rtl="0" algn="l">
              <a:spcBef>
                <a:spcPts val="0"/>
              </a:spcBef>
              <a:spcAft>
                <a:spcPts val="0"/>
              </a:spcAft>
              <a:buNone/>
            </a:pPr>
            <a:r>
              <a:rPr b="1" lang="en-GB" sz="1800">
                <a:latin typeface="Times New Roman"/>
                <a:ea typeface="Times New Roman"/>
                <a:cs typeface="Times New Roman"/>
                <a:sym typeface="Times New Roman"/>
              </a:rPr>
              <a:t>2.Data Processing and Labeling</a:t>
            </a:r>
            <a:endParaRPr b="1" sz="1800">
              <a:latin typeface="Times New Roman"/>
              <a:ea typeface="Times New Roman"/>
              <a:cs typeface="Times New Roman"/>
              <a:sym typeface="Times New Roman"/>
            </a:endParaRPr>
          </a:p>
          <a:p>
            <a:pPr indent="0" lvl="0" marL="0" rtl="0" algn="l">
              <a:spcBef>
                <a:spcPts val="0"/>
              </a:spcBef>
              <a:spcAft>
                <a:spcPts val="0"/>
              </a:spcAft>
              <a:buNone/>
            </a:pPr>
            <a:r>
              <a:t/>
            </a:r>
            <a:endParaRPr b="1" sz="1800">
              <a:latin typeface="Times New Roman"/>
              <a:ea typeface="Times New Roman"/>
              <a:cs typeface="Times New Roman"/>
              <a:sym typeface="Times New Roman"/>
            </a:endParaRPr>
          </a:p>
          <a:p>
            <a:pPr indent="0" lvl="0" marL="0" rtl="0" algn="l">
              <a:spcBef>
                <a:spcPts val="0"/>
              </a:spcBef>
              <a:spcAft>
                <a:spcPts val="0"/>
              </a:spcAft>
              <a:buNone/>
            </a:pPr>
            <a:r>
              <a:rPr b="1" lang="en-GB" sz="1800">
                <a:latin typeface="Times New Roman"/>
                <a:ea typeface="Times New Roman"/>
                <a:cs typeface="Times New Roman"/>
                <a:sym typeface="Times New Roman"/>
              </a:rPr>
              <a:t>3</a:t>
            </a:r>
            <a:r>
              <a:rPr b="1" lang="en-GB" sz="2200">
                <a:latin typeface="Times New Roman"/>
                <a:ea typeface="Times New Roman"/>
                <a:cs typeface="Times New Roman"/>
                <a:sym typeface="Times New Roman"/>
              </a:rPr>
              <a:t>.</a:t>
            </a:r>
            <a:r>
              <a:rPr b="1" lang="en-GB" sz="1800">
                <a:latin typeface="Times New Roman"/>
                <a:ea typeface="Times New Roman"/>
                <a:cs typeface="Times New Roman"/>
                <a:sym typeface="Times New Roman"/>
              </a:rPr>
              <a:t>Model Training</a:t>
            </a:r>
            <a:endParaRPr b="1" sz="1800">
              <a:latin typeface="Times New Roman"/>
              <a:ea typeface="Times New Roman"/>
              <a:cs typeface="Times New Roman"/>
              <a:sym typeface="Times New Roman"/>
            </a:endParaRPr>
          </a:p>
          <a:p>
            <a:pPr indent="0" lvl="0" marL="0" rtl="0" algn="l">
              <a:spcBef>
                <a:spcPts val="0"/>
              </a:spcBef>
              <a:spcAft>
                <a:spcPts val="0"/>
              </a:spcAft>
              <a:buNone/>
            </a:pPr>
            <a:r>
              <a:t/>
            </a:r>
            <a:endParaRPr b="1" sz="1800">
              <a:latin typeface="Times New Roman"/>
              <a:ea typeface="Times New Roman"/>
              <a:cs typeface="Times New Roman"/>
              <a:sym typeface="Times New Roman"/>
            </a:endParaRPr>
          </a:p>
          <a:p>
            <a:pPr indent="0" lvl="0" marL="0" rtl="0" algn="l">
              <a:spcBef>
                <a:spcPts val="0"/>
              </a:spcBef>
              <a:spcAft>
                <a:spcPts val="0"/>
              </a:spcAft>
              <a:buNone/>
            </a:pPr>
            <a:r>
              <a:rPr b="1" lang="en-GB" sz="1800">
                <a:latin typeface="Times New Roman"/>
                <a:ea typeface="Times New Roman"/>
                <a:cs typeface="Times New Roman"/>
                <a:sym typeface="Times New Roman"/>
              </a:rPr>
              <a:t>4.Optimization and Testing</a:t>
            </a:r>
            <a:endParaRPr b="1" sz="1800">
              <a:latin typeface="Times New Roman"/>
              <a:ea typeface="Times New Roman"/>
              <a:cs typeface="Times New Roman"/>
              <a:sym typeface="Times New Roman"/>
            </a:endParaRPr>
          </a:p>
          <a:p>
            <a:pPr indent="0" lvl="0" marL="0" rtl="0" algn="l">
              <a:spcBef>
                <a:spcPts val="0"/>
              </a:spcBef>
              <a:spcAft>
                <a:spcPts val="0"/>
              </a:spcAft>
              <a:buNone/>
            </a:pPr>
            <a:r>
              <a:t/>
            </a:r>
            <a:endParaRPr b="1" sz="1800">
              <a:latin typeface="Times New Roman"/>
              <a:ea typeface="Times New Roman"/>
              <a:cs typeface="Times New Roman"/>
              <a:sym typeface="Times New Roman"/>
            </a:endParaRPr>
          </a:p>
          <a:p>
            <a:pPr indent="0" lvl="0" marL="0" rtl="0" algn="l">
              <a:spcBef>
                <a:spcPts val="0"/>
              </a:spcBef>
              <a:spcAft>
                <a:spcPts val="0"/>
              </a:spcAft>
              <a:buNone/>
            </a:pPr>
            <a:r>
              <a:rPr b="1" lang="en-GB" sz="1800">
                <a:latin typeface="Times New Roman"/>
                <a:ea typeface="Times New Roman"/>
                <a:cs typeface="Times New Roman"/>
                <a:sym typeface="Times New Roman"/>
              </a:rPr>
              <a:t>5.Deployment</a:t>
            </a:r>
            <a:r>
              <a:rPr lang="en-GB" sz="1800">
                <a:latin typeface="Times New Roman"/>
                <a:ea typeface="Times New Roman"/>
                <a:cs typeface="Times New Roman"/>
                <a:sym typeface="Times New Roman"/>
              </a:rPr>
              <a:t>: </a:t>
            </a:r>
            <a:endParaRPr b="1" sz="1800">
              <a:latin typeface="Times New Roman"/>
              <a:ea typeface="Times New Roman"/>
              <a:cs typeface="Times New Roman"/>
              <a:sym typeface="Times New Roman"/>
            </a:endParaRPr>
          </a:p>
          <a:p>
            <a:pPr indent="0" lvl="0" marL="0" rtl="0" algn="l">
              <a:spcBef>
                <a:spcPts val="0"/>
              </a:spcBef>
              <a:spcAft>
                <a:spcPts val="0"/>
              </a:spcAft>
              <a:buNone/>
            </a:pPr>
            <a:r>
              <a:t/>
            </a:r>
            <a:endParaRPr b="1" sz="1800">
              <a:latin typeface="Times New Roman"/>
              <a:ea typeface="Times New Roman"/>
              <a:cs typeface="Times New Roman"/>
              <a:sym typeface="Times New Roman"/>
            </a:endParaRPr>
          </a:p>
        </p:txBody>
      </p:sp>
      <p:pic>
        <p:nvPicPr>
          <p:cNvPr id="344" name="Google Shape;344;p21"/>
          <p:cNvPicPr preferRelativeResize="0"/>
          <p:nvPr/>
        </p:nvPicPr>
        <p:blipFill>
          <a:blip r:embed="rId4">
            <a:alphaModFix/>
          </a:blip>
          <a:stretch>
            <a:fillRect/>
          </a:stretch>
        </p:blipFill>
        <p:spPr>
          <a:xfrm>
            <a:off x="5296075" y="2323200"/>
            <a:ext cx="2123650" cy="497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